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Nunito" panose="020B0604020202020204" charset="0"/>
      <p:regular r:id="rId42"/>
      <p:bold r:id="rId43"/>
      <p:italic r:id="rId44"/>
      <p:boldItalic r:id="rId45"/>
    </p:embeddedFont>
    <p:embeddedFont>
      <p:font typeface="Maven Pro"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8" d="100"/>
          <a:sy n="78" d="100"/>
        </p:scale>
        <p:origin x="-120" y="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920894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informationisbeautiful.ne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un.org/en/development/desa/publications/2014-revision-world-urbanization-prospects.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ityofphiladelphia.github.io/climatechangeisreal/climate-indicators/climate-change-indicators-global-greenhouse-gas-emissions/n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atavizcatalogue.com/"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github.com/ft-interactive/chart-doctor/tree/master/visual-vocabulary" TargetMode="External"/><Relationship Id="rId4" Type="http://schemas.openxmlformats.org/officeDocument/2006/relationships/hyperlink" Target="https://depictdatastudio.com/chart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42bc7a77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42bc7a77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long does it take to spot the odd one? https://venngage.com/blog/how-to-pick-colors/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42bc7a77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42bc7a77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442bc7a77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442bc7a77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use every color available. Example - a century ago most of Africa was colonized by European powers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42bc7a771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42bc7a771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42bc7a77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42bc7a77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42bc7a77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442bc7a77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from: https://flowingdata.com/2016/05/17/the-changing-american-diet/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42bc7a77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442bc7a77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from GapMinder. Use interactive visualizations but don’t rely on it heavily. Don’t hide important details behind interactive elements. Use interactive visualize to integrate additional details to allow further exploration by people who are interested.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45b9a2081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45b9a2081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https://informationisbeautiful.net</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4528832ac7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4528832ac7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528832ac7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528832ac7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528832ac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528832ac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4528832ac7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4528832ac7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4528832ac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4528832ac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4330513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44330513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002A41"/>
                </a:solidFill>
                <a:highlight>
                  <a:srgbClr val="FFFFFF"/>
                </a:highlight>
              </a:rPr>
              <a:t>More than half of the world’s population lives in cities today. This proportion is expected to increase to 66 per cent by 2050. According to the UN’s </a:t>
            </a:r>
            <a:r>
              <a:rPr lang="en" sz="1350">
                <a:solidFill>
                  <a:srgbClr val="F0414B"/>
                </a:solidFill>
                <a:uFill>
                  <a:noFill/>
                </a:uFill>
                <a:hlinkClick r:id="rId3"/>
              </a:rPr>
              <a:t>World Urbanization Prospects</a:t>
            </a:r>
            <a:r>
              <a:rPr lang="en" sz="1350">
                <a:solidFill>
                  <a:srgbClr val="002A41"/>
                </a:solidFill>
                <a:highlight>
                  <a:srgbClr val="FFFFFF"/>
                </a:highlight>
              </a:rPr>
              <a:t> “the urban population of the world has grown rapidly from 746 million in 1950 to 3.9 billion in 2014. Asia, despite its lower level of urbanization, is home to 53 per cent of the world’s urban population, followed by Europe with 14 per cent and Latin America and the Caribbean with 13 per cent. […] Overall, nearly half of the world’s 3.9 billion urban dwellers reside in relatively small settlements with fewer than 500,000 inhabitants, while only around one in eight live in the 28 mega-cities with 10 million inhabitants or more. Many of the fastest growing cities in the world are relatively small urban settlements.”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44330513a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44330513a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528832ac7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4528832ac7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442bc7a7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442bc7a77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528832ac7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4528832ac7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528832ac7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4528832ac7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Maven Pro"/>
                <a:ea typeface="Maven Pro"/>
                <a:cs typeface="Maven Pro"/>
                <a:sym typeface="Maven Pro"/>
              </a:rPr>
              <a:t>Other types of evolution plots. Stacked plot from </a:t>
            </a:r>
            <a:r>
              <a:rPr lang="en" sz="1200" b="1" u="sng">
                <a:solidFill>
                  <a:schemeClr val="hlink"/>
                </a:solidFill>
                <a:latin typeface="Maven Pro"/>
                <a:ea typeface="Maven Pro"/>
                <a:cs typeface="Maven Pro"/>
                <a:sym typeface="Maven Pro"/>
                <a:hlinkClick r:id="rId3"/>
              </a:rPr>
              <a:t>https://cityofphiladelphia.github.io/climatechangeisreal/climate-indicators/climate-change-indicators-global-greenhouse-gas-emissions/nn</a:t>
            </a:r>
            <a:r>
              <a:rPr lang="en" sz="1200" b="1">
                <a:latin typeface="Maven Pro"/>
                <a:ea typeface="Maven Pro"/>
                <a:cs typeface="Maven Pro"/>
                <a:sym typeface="Maven Pro"/>
              </a:rPr>
              <a:t>. Stream chart from https://flowingdata.com/tag/streamgraph/</a:t>
            </a:r>
            <a:endParaRPr sz="1200" b="1">
              <a:latin typeface="Maven Pro"/>
              <a:ea typeface="Maven Pro"/>
              <a:cs typeface="Maven Pro"/>
              <a:sym typeface="Maven Pro"/>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4528832ac7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4528832ac7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https://journals.aps.org/prper/abstract/10.1103/PhysRevPhysEducRes.14.020107#</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528832ac7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4528832ac7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5b9a2081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5b9a2081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4433059ca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4433059ca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45b9a2081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45b9a2081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5b9a2081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45b9a2081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45b9a2081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45b9a2081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5b9a208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5b9a208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528832ac7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4528832ac7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4528832ac7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4528832ac7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528832ac7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4528832ac7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question that is usually asked when it comes to visualization is; How do I choose the right visualization for my dataset. These are some of the resources that can guide one to decide on a visualization</a:t>
            </a:r>
            <a:endParaRPr/>
          </a:p>
          <a:p>
            <a:pPr marL="0" lvl="0" indent="0" algn="l" rtl="0">
              <a:spcBef>
                <a:spcPts val="0"/>
              </a:spcBef>
              <a:spcAft>
                <a:spcPts val="0"/>
              </a:spcAft>
              <a:buNone/>
            </a:pPr>
            <a:r>
              <a:rPr lang="en" u="sng">
                <a:solidFill>
                  <a:schemeClr val="hlink"/>
                </a:solidFill>
                <a:hlinkClick r:id="rId3"/>
              </a:rPr>
              <a:t>https://datavizcatalogue.com/</a:t>
            </a:r>
            <a:endParaRPr/>
          </a:p>
          <a:p>
            <a:pPr marL="0" lvl="0" indent="0" algn="l" rtl="0">
              <a:spcBef>
                <a:spcPts val="0"/>
              </a:spcBef>
              <a:spcAft>
                <a:spcPts val="0"/>
              </a:spcAft>
              <a:buNone/>
            </a:pPr>
            <a:r>
              <a:rPr lang="en" u="sng">
                <a:solidFill>
                  <a:schemeClr val="hlink"/>
                </a:solidFill>
                <a:hlinkClick r:id="rId4"/>
              </a:rPr>
              <a:t>https://depictdatastudio.com/charts/</a:t>
            </a:r>
            <a:endParaRPr/>
          </a:p>
          <a:p>
            <a:pPr marL="0" lvl="0" indent="0" algn="l" rtl="0">
              <a:spcBef>
                <a:spcPts val="0"/>
              </a:spcBef>
              <a:spcAft>
                <a:spcPts val="0"/>
              </a:spcAft>
              <a:buNone/>
            </a:pPr>
            <a:r>
              <a:rPr lang="en" u="sng">
                <a:solidFill>
                  <a:schemeClr val="hlink"/>
                </a:solidFill>
                <a:hlinkClick r:id="rId5"/>
              </a:rPr>
              <a:t>https://github.com/ft-interactive/chart-doctor/tree/master/visual-vocabulary</a:t>
            </a:r>
            <a:endParaRPr/>
          </a:p>
          <a:p>
            <a:pPr marL="0" lvl="0" indent="0" algn="l" rtl="0">
              <a:spcBef>
                <a:spcPts val="0"/>
              </a:spcBef>
              <a:spcAft>
                <a:spcPts val="0"/>
              </a:spcAft>
              <a:buNone/>
            </a:pPr>
            <a:r>
              <a:rPr lang="en"/>
              <a:t>Not sure if they  fit into this slide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528832ac7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4528832ac7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Replace text with images …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4528832ac7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4528832ac7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42bc7a77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42bc7a77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528832ac7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528832ac7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528832ac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528832ac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much data to display for the audience?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442bc7a7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442bc7a77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42bc7a77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42bc7a77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long does it take to spot the odd one? https://venngage.com/blog/how-to-pick-colors/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42bc7a77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42bc7a77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long does it take to spot the odd one? https://venngage.com/blog/how-to-pick-colors/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mailto:morine.amutorine@one.un.or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mailto:lehel.csato@cs.ubbcluj.ro" TargetMode="External"/><Relationship Id="rId4" Type="http://schemas.openxmlformats.org/officeDocument/2006/relationships/hyperlink" Target="mailto:onelaine@bu.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 to Data Visualization </a:t>
            </a: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Morine Amutorine BS, Lehel Csató PhD, Elaine Nsoesie PhD</a:t>
            </a:r>
            <a:endParaRPr/>
          </a:p>
        </p:txBody>
      </p:sp>
      <p:sp>
        <p:nvSpPr>
          <p:cNvPr id="279" name="Google Shape;279;p13"/>
          <p:cNvSpPr txBox="1"/>
          <p:nvPr/>
        </p:nvSpPr>
        <p:spPr>
          <a:xfrm>
            <a:off x="1413300" y="4239925"/>
            <a:ext cx="66726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22"/>
          <p:cNvPicPr preferRelativeResize="0"/>
          <p:nvPr/>
        </p:nvPicPr>
        <p:blipFill rotWithShape="1">
          <a:blip r:embed="rId3">
            <a:alphaModFix/>
          </a:blip>
          <a:srcRect t="1095" b="1085"/>
          <a:stretch/>
        </p:blipFill>
        <p:spPr>
          <a:xfrm>
            <a:off x="2191129" y="152400"/>
            <a:ext cx="4761743"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3"/>
          <p:cNvSpPr txBox="1">
            <a:spLocks noGrp="1"/>
          </p:cNvSpPr>
          <p:nvPr>
            <p:ph type="title" idx="4294967295"/>
          </p:nvPr>
        </p:nvSpPr>
        <p:spPr>
          <a:xfrm>
            <a:off x="1187500" y="48075"/>
            <a:ext cx="7030500" cy="14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length and position to express quantitative information. Use color for categorical information</a:t>
            </a:r>
            <a:endParaRPr/>
          </a:p>
        </p:txBody>
      </p:sp>
      <p:sp>
        <p:nvSpPr>
          <p:cNvPr id="341" name="Google Shape;341;p23"/>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3</a:t>
            </a:r>
            <a:endParaRPr sz="3000">
              <a:solidFill>
                <a:srgbClr val="FFFFFF"/>
              </a:solidFill>
            </a:endParaRPr>
          </a:p>
        </p:txBody>
      </p:sp>
      <p:pic>
        <p:nvPicPr>
          <p:cNvPr id="342" name="Google Shape;342;p23"/>
          <p:cNvPicPr preferRelativeResize="0"/>
          <p:nvPr/>
        </p:nvPicPr>
        <p:blipFill>
          <a:blip r:embed="rId3">
            <a:alphaModFix/>
          </a:blip>
          <a:stretch>
            <a:fillRect/>
          </a:stretch>
        </p:blipFill>
        <p:spPr>
          <a:xfrm>
            <a:off x="4045025" y="1386050"/>
            <a:ext cx="4832543" cy="3757450"/>
          </a:xfrm>
          <a:prstGeom prst="rect">
            <a:avLst/>
          </a:prstGeom>
          <a:noFill/>
          <a:ln>
            <a:noFill/>
          </a:ln>
        </p:spPr>
      </p:pic>
      <p:sp>
        <p:nvSpPr>
          <p:cNvPr id="343" name="Google Shape;343;p23"/>
          <p:cNvSpPr txBox="1"/>
          <p:nvPr/>
        </p:nvSpPr>
        <p:spPr>
          <a:xfrm>
            <a:off x="648725" y="2374825"/>
            <a:ext cx="3396300" cy="21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Scatter plots</a:t>
            </a:r>
            <a:r>
              <a:rPr lang="en" sz="1800"/>
              <a:t> and </a:t>
            </a:r>
            <a:r>
              <a:rPr lang="en" sz="1800" b="1"/>
              <a:t>bar charts </a:t>
            </a:r>
            <a:r>
              <a:rPr lang="en" sz="1800"/>
              <a:t>allow for </a:t>
            </a:r>
            <a:r>
              <a:rPr lang="en" sz="1800" b="1"/>
              <a:t>more accurate comparison of information over time</a:t>
            </a:r>
            <a:r>
              <a:rPr lang="en" sz="1800"/>
              <a:t> compared to pie charts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4"/>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Think carefully about color selection and usage </a:t>
            </a:r>
            <a:endParaRPr/>
          </a:p>
        </p:txBody>
      </p:sp>
      <p:sp>
        <p:nvSpPr>
          <p:cNvPr id="349" name="Google Shape;349;p24"/>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4</a:t>
            </a:r>
            <a:endParaRPr sz="3000">
              <a:solidFill>
                <a:srgbClr val="FFFFFF"/>
              </a:solidFill>
            </a:endParaRPr>
          </a:p>
        </p:txBody>
      </p:sp>
      <p:pic>
        <p:nvPicPr>
          <p:cNvPr id="350" name="Google Shape;350;p24"/>
          <p:cNvPicPr preferRelativeResize="0"/>
          <p:nvPr/>
        </p:nvPicPr>
        <p:blipFill>
          <a:blip r:embed="rId3">
            <a:alphaModFix/>
          </a:blip>
          <a:stretch>
            <a:fillRect/>
          </a:stretch>
        </p:blipFill>
        <p:spPr>
          <a:xfrm>
            <a:off x="4959975" y="1034900"/>
            <a:ext cx="4045581" cy="3757451"/>
          </a:xfrm>
          <a:prstGeom prst="rect">
            <a:avLst/>
          </a:prstGeom>
          <a:noFill/>
          <a:ln>
            <a:noFill/>
          </a:ln>
        </p:spPr>
      </p:pic>
      <p:sp>
        <p:nvSpPr>
          <p:cNvPr id="351" name="Google Shape;351;p24"/>
          <p:cNvSpPr txBox="1"/>
          <p:nvPr/>
        </p:nvSpPr>
        <p:spPr>
          <a:xfrm>
            <a:off x="5113038" y="4842300"/>
            <a:ext cx="38925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https://africaindata.org/#/3</a:t>
            </a:r>
            <a:endParaRPr/>
          </a:p>
        </p:txBody>
      </p:sp>
      <p:sp>
        <p:nvSpPr>
          <p:cNvPr id="352" name="Google Shape;352;p24"/>
          <p:cNvSpPr txBox="1"/>
          <p:nvPr/>
        </p:nvSpPr>
        <p:spPr>
          <a:xfrm>
            <a:off x="718250" y="1795575"/>
            <a:ext cx="3396300" cy="25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Use color to create groupings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Add a </a:t>
            </a:r>
            <a:r>
              <a:rPr lang="en" sz="1800" b="1">
                <a:solidFill>
                  <a:schemeClr val="accent1"/>
                </a:solidFill>
              </a:rPr>
              <a:t>single color</a:t>
            </a:r>
            <a:r>
              <a:rPr lang="en" sz="1800" b="1"/>
              <a:t> </a:t>
            </a:r>
            <a:r>
              <a:rPr lang="en" sz="1800"/>
              <a:t>to a black and white image</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solidFill>
                  <a:srgbClr val="08505F"/>
                </a:solidFill>
              </a:rPr>
              <a:t>Use</a:t>
            </a:r>
            <a:r>
              <a:rPr lang="en" sz="1800">
                <a:solidFill>
                  <a:schemeClr val="accent1"/>
                </a:solidFill>
              </a:rPr>
              <a:t> </a:t>
            </a:r>
            <a:r>
              <a:rPr lang="en" sz="1800"/>
              <a:t>black </a:t>
            </a:r>
            <a:r>
              <a:rPr lang="en" sz="1800">
                <a:solidFill>
                  <a:srgbClr val="0D7A90"/>
                </a:solidFill>
              </a:rPr>
              <a:t>and</a:t>
            </a:r>
            <a:r>
              <a:rPr lang="en" sz="1800"/>
              <a:t> white </a:t>
            </a:r>
            <a:r>
              <a:rPr lang="en" sz="1800">
                <a:solidFill>
                  <a:srgbClr val="12A3BF"/>
                </a:solidFill>
              </a:rPr>
              <a:t>to add contrast to an image with a single color gradient</a:t>
            </a:r>
            <a:endParaRPr sz="1800">
              <a:solidFill>
                <a:srgbClr val="12A3BF"/>
              </a:solidFill>
            </a:endParaRPr>
          </a:p>
          <a:p>
            <a:pPr marL="0" lvl="0" indent="0" algn="l" rtl="0">
              <a:spcBef>
                <a:spcPts val="0"/>
              </a:spcBef>
              <a:spcAft>
                <a:spcPts val="0"/>
              </a:spcAft>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5"/>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Think carefully about color selection and usage </a:t>
            </a:r>
            <a:endParaRPr/>
          </a:p>
        </p:txBody>
      </p:sp>
      <p:sp>
        <p:nvSpPr>
          <p:cNvPr id="358" name="Google Shape;358;p25"/>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4</a:t>
            </a:r>
            <a:endParaRPr sz="3000">
              <a:solidFill>
                <a:srgbClr val="FFFFFF"/>
              </a:solidFill>
            </a:endParaRPr>
          </a:p>
        </p:txBody>
      </p:sp>
      <p:sp>
        <p:nvSpPr>
          <p:cNvPr id="359" name="Google Shape;359;p25"/>
          <p:cNvSpPr txBox="1"/>
          <p:nvPr/>
        </p:nvSpPr>
        <p:spPr>
          <a:xfrm>
            <a:off x="718250" y="1795575"/>
            <a:ext cx="3396300" cy="25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12A3BF"/>
              </a:solidFill>
            </a:endParaRPr>
          </a:p>
          <a:p>
            <a:pPr marL="0" lvl="0" indent="0" algn="l" rtl="0">
              <a:spcBef>
                <a:spcPts val="0"/>
              </a:spcBef>
              <a:spcAft>
                <a:spcPts val="0"/>
              </a:spcAft>
              <a:buNone/>
            </a:pPr>
            <a:endParaRPr sz="1800"/>
          </a:p>
        </p:txBody>
      </p:sp>
      <p:sp>
        <p:nvSpPr>
          <p:cNvPr id="360" name="Google Shape;360;p25"/>
          <p:cNvSpPr txBox="1"/>
          <p:nvPr/>
        </p:nvSpPr>
        <p:spPr>
          <a:xfrm>
            <a:off x="252150" y="1497175"/>
            <a:ext cx="1815000" cy="3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Some colors have pre-established meanings </a:t>
            </a:r>
            <a:endParaRPr sz="2200"/>
          </a:p>
          <a:p>
            <a:pPr marL="0" lvl="0" indent="0" algn="l" rtl="0">
              <a:spcBef>
                <a:spcPts val="0"/>
              </a:spcBef>
              <a:spcAft>
                <a:spcPts val="0"/>
              </a:spcAft>
              <a:buNone/>
            </a:pPr>
            <a:endParaRPr sz="2200"/>
          </a:p>
          <a:p>
            <a:pPr marL="0" lvl="0" indent="0" algn="l" rtl="0">
              <a:spcBef>
                <a:spcPts val="0"/>
              </a:spcBef>
              <a:spcAft>
                <a:spcPts val="0"/>
              </a:spcAft>
              <a:buNone/>
            </a:pPr>
            <a:r>
              <a:rPr lang="en" sz="2200"/>
              <a:t>Consider those with color blindness</a:t>
            </a:r>
            <a:endParaRPr sz="2200"/>
          </a:p>
        </p:txBody>
      </p:sp>
      <p:sp>
        <p:nvSpPr>
          <p:cNvPr id="361" name="Google Shape;361;p25"/>
          <p:cNvSpPr txBox="1"/>
          <p:nvPr/>
        </p:nvSpPr>
        <p:spPr>
          <a:xfrm>
            <a:off x="2168325" y="1737650"/>
            <a:ext cx="2015700" cy="24906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980000"/>
                </a:solidFill>
              </a:rPr>
              <a:t>Red</a:t>
            </a:r>
            <a:endParaRPr sz="2200" b="1">
              <a:solidFill>
                <a:srgbClr val="980000"/>
              </a:solidFill>
            </a:endParaRPr>
          </a:p>
          <a:p>
            <a:pPr marL="0" lvl="0" indent="0" algn="ctr" rtl="0">
              <a:spcBef>
                <a:spcPts val="0"/>
              </a:spcBef>
              <a:spcAft>
                <a:spcPts val="0"/>
              </a:spcAft>
              <a:buNone/>
            </a:pPr>
            <a:endParaRPr sz="2200" b="1"/>
          </a:p>
          <a:p>
            <a:pPr marL="0" lvl="0" indent="0" algn="ctr" rtl="0">
              <a:spcBef>
                <a:spcPts val="0"/>
              </a:spcBef>
              <a:spcAft>
                <a:spcPts val="0"/>
              </a:spcAft>
              <a:buNone/>
            </a:pPr>
            <a:r>
              <a:rPr lang="en" sz="2000"/>
              <a:t>Stop</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Dangerous</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Hot</a:t>
            </a:r>
            <a:endParaRPr sz="2000"/>
          </a:p>
          <a:p>
            <a:pPr marL="0" lvl="0" indent="0" algn="l" rtl="0">
              <a:spcBef>
                <a:spcPts val="0"/>
              </a:spcBef>
              <a:spcAft>
                <a:spcPts val="0"/>
              </a:spcAft>
              <a:buNone/>
            </a:pPr>
            <a:endParaRPr sz="2200" b="1"/>
          </a:p>
          <a:p>
            <a:pPr marL="0" lvl="0" indent="0" algn="l" rtl="0">
              <a:spcBef>
                <a:spcPts val="0"/>
              </a:spcBef>
              <a:spcAft>
                <a:spcPts val="0"/>
              </a:spcAft>
              <a:buNone/>
            </a:pPr>
            <a:endParaRPr sz="2200" b="1"/>
          </a:p>
        </p:txBody>
      </p:sp>
      <p:sp>
        <p:nvSpPr>
          <p:cNvPr id="362" name="Google Shape;362;p25"/>
          <p:cNvSpPr txBox="1"/>
          <p:nvPr/>
        </p:nvSpPr>
        <p:spPr>
          <a:xfrm>
            <a:off x="4349125" y="1737650"/>
            <a:ext cx="1964400" cy="24906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38761D"/>
                </a:solidFill>
              </a:rPr>
              <a:t>Green</a:t>
            </a:r>
            <a:endParaRPr sz="2200" b="1">
              <a:solidFill>
                <a:srgbClr val="38761D"/>
              </a:solidFill>
            </a:endParaRPr>
          </a:p>
          <a:p>
            <a:pPr marL="0" lvl="0" indent="0" algn="ctr" rtl="0">
              <a:spcBef>
                <a:spcPts val="0"/>
              </a:spcBef>
              <a:spcAft>
                <a:spcPts val="0"/>
              </a:spcAft>
              <a:buNone/>
            </a:pPr>
            <a:endParaRPr sz="2200" b="1"/>
          </a:p>
          <a:p>
            <a:pPr marL="0" lvl="0" indent="0" algn="ctr" rtl="0">
              <a:spcBef>
                <a:spcPts val="0"/>
              </a:spcBef>
              <a:spcAft>
                <a:spcPts val="0"/>
              </a:spcAft>
              <a:buNone/>
            </a:pPr>
            <a:r>
              <a:rPr lang="en" sz="2000"/>
              <a:t>Moving</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Money</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Plants</a:t>
            </a:r>
            <a:endParaRPr sz="2000"/>
          </a:p>
          <a:p>
            <a:pPr marL="0" lvl="0" indent="0" algn="l" rtl="0">
              <a:spcBef>
                <a:spcPts val="0"/>
              </a:spcBef>
              <a:spcAft>
                <a:spcPts val="0"/>
              </a:spcAft>
              <a:buNone/>
            </a:pPr>
            <a:endParaRPr sz="2200" b="1"/>
          </a:p>
          <a:p>
            <a:pPr marL="0" lvl="0" indent="0" algn="l" rtl="0">
              <a:spcBef>
                <a:spcPts val="0"/>
              </a:spcBef>
              <a:spcAft>
                <a:spcPts val="0"/>
              </a:spcAft>
              <a:buNone/>
            </a:pPr>
            <a:endParaRPr sz="2200" b="1"/>
          </a:p>
        </p:txBody>
      </p:sp>
      <p:sp>
        <p:nvSpPr>
          <p:cNvPr id="363" name="Google Shape;363;p25"/>
          <p:cNvSpPr txBox="1"/>
          <p:nvPr/>
        </p:nvSpPr>
        <p:spPr>
          <a:xfrm>
            <a:off x="6478625" y="1737650"/>
            <a:ext cx="1964400" cy="24906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3D85C6"/>
                </a:solidFill>
              </a:rPr>
              <a:t>Blue</a:t>
            </a:r>
            <a:endParaRPr sz="2200" b="1">
              <a:solidFill>
                <a:srgbClr val="3D85C6"/>
              </a:solidFill>
            </a:endParaRPr>
          </a:p>
          <a:p>
            <a:pPr marL="0" lvl="0" indent="0" algn="ctr" rtl="0">
              <a:spcBef>
                <a:spcPts val="0"/>
              </a:spcBef>
              <a:spcAft>
                <a:spcPts val="0"/>
              </a:spcAft>
              <a:buNone/>
            </a:pPr>
            <a:endParaRPr sz="2200" b="1"/>
          </a:p>
          <a:p>
            <a:pPr marL="0" lvl="0" indent="0" algn="ctr" rtl="0">
              <a:spcBef>
                <a:spcPts val="0"/>
              </a:spcBef>
              <a:spcAft>
                <a:spcPts val="0"/>
              </a:spcAft>
              <a:buNone/>
            </a:pPr>
            <a:r>
              <a:rPr lang="en" sz="2000"/>
              <a:t>Water</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Cool</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Safe</a:t>
            </a:r>
            <a:endParaRPr sz="2000"/>
          </a:p>
          <a:p>
            <a:pPr marL="0" lvl="0" indent="0" algn="l" rtl="0">
              <a:spcBef>
                <a:spcPts val="0"/>
              </a:spcBef>
              <a:spcAft>
                <a:spcPts val="0"/>
              </a:spcAft>
              <a:buNone/>
            </a:pPr>
            <a:endParaRPr sz="2200" b="1"/>
          </a:p>
          <a:p>
            <a:pPr marL="0" lvl="0" indent="0" algn="l" rtl="0">
              <a:spcBef>
                <a:spcPts val="0"/>
              </a:spcBef>
              <a:spcAft>
                <a:spcPts val="0"/>
              </a:spcAft>
              <a:buNone/>
            </a:pPr>
            <a:endParaRPr sz="22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6"/>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all available space and proper scales</a:t>
            </a:r>
            <a:endParaRPr/>
          </a:p>
        </p:txBody>
      </p:sp>
      <p:sp>
        <p:nvSpPr>
          <p:cNvPr id="369" name="Google Shape;369;p26"/>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5</a:t>
            </a:r>
            <a:endParaRPr sz="3000">
              <a:solidFill>
                <a:srgbClr val="FFFFFF"/>
              </a:solidFill>
            </a:endParaRPr>
          </a:p>
        </p:txBody>
      </p:sp>
      <p:pic>
        <p:nvPicPr>
          <p:cNvPr id="370" name="Google Shape;370;p26"/>
          <p:cNvPicPr preferRelativeResize="0"/>
          <p:nvPr/>
        </p:nvPicPr>
        <p:blipFill>
          <a:blip r:embed="rId3">
            <a:alphaModFix/>
          </a:blip>
          <a:stretch>
            <a:fillRect/>
          </a:stretch>
        </p:blipFill>
        <p:spPr>
          <a:xfrm>
            <a:off x="152400" y="1233650"/>
            <a:ext cx="5367788" cy="3757451"/>
          </a:xfrm>
          <a:prstGeom prst="rect">
            <a:avLst/>
          </a:prstGeom>
          <a:noFill/>
          <a:ln>
            <a:noFill/>
          </a:ln>
        </p:spPr>
      </p:pic>
      <p:sp>
        <p:nvSpPr>
          <p:cNvPr id="371" name="Google Shape;371;p26"/>
          <p:cNvSpPr txBox="1"/>
          <p:nvPr/>
        </p:nvSpPr>
        <p:spPr>
          <a:xfrm>
            <a:off x="5931250" y="1309050"/>
            <a:ext cx="3046800" cy="36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0" lvl="0" indent="0" algn="l" rtl="0">
              <a:spcBef>
                <a:spcPts val="0"/>
              </a:spcBef>
              <a:spcAft>
                <a:spcPts val="0"/>
              </a:spcAft>
              <a:buNone/>
            </a:pPr>
            <a:r>
              <a:rPr lang="en" sz="1800"/>
              <a:t>Scale does not always have to include zero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Optimize the ratio between plot objects to capture accurate relationships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Transform data to a different scale e.g. use log scale to show percentage change over time</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7"/>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text and labels to improve interpretation</a:t>
            </a:r>
            <a:endParaRPr/>
          </a:p>
        </p:txBody>
      </p:sp>
      <p:sp>
        <p:nvSpPr>
          <p:cNvPr id="377" name="Google Shape;377;p27"/>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6</a:t>
            </a:r>
            <a:endParaRPr sz="3000">
              <a:solidFill>
                <a:srgbClr val="FFFFFF"/>
              </a:solidFill>
            </a:endParaRPr>
          </a:p>
        </p:txBody>
      </p:sp>
      <p:pic>
        <p:nvPicPr>
          <p:cNvPr id="378" name="Google Shape;378;p27"/>
          <p:cNvPicPr preferRelativeResize="0"/>
          <p:nvPr/>
        </p:nvPicPr>
        <p:blipFill rotWithShape="1">
          <a:blip r:embed="rId3">
            <a:alphaModFix/>
          </a:blip>
          <a:srcRect l="16348" t="13410" r="15475" b="12902"/>
          <a:stretch/>
        </p:blipFill>
        <p:spPr>
          <a:xfrm>
            <a:off x="208525" y="1081250"/>
            <a:ext cx="5761548" cy="4066275"/>
          </a:xfrm>
          <a:prstGeom prst="rect">
            <a:avLst/>
          </a:prstGeom>
          <a:noFill/>
          <a:ln>
            <a:noFill/>
          </a:ln>
        </p:spPr>
      </p:pic>
      <p:sp>
        <p:nvSpPr>
          <p:cNvPr id="379" name="Google Shape;379;p27"/>
          <p:cNvSpPr txBox="1"/>
          <p:nvPr/>
        </p:nvSpPr>
        <p:spPr>
          <a:xfrm>
            <a:off x="6151350" y="868825"/>
            <a:ext cx="2907600" cy="42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Use meaningful titles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Label axis, as needed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Add texts directly to the image - do not always rely on legends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Lines should not obstruct points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Use colors (e.g. light grey) and weight that lessen focus on tick marks and grids</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Balance complexity and clarity</a:t>
            </a:r>
            <a:endParaRPr/>
          </a:p>
        </p:txBody>
      </p:sp>
      <p:sp>
        <p:nvSpPr>
          <p:cNvPr id="385" name="Google Shape;385;p28"/>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7</a:t>
            </a:r>
            <a:endParaRPr sz="3000">
              <a:solidFill>
                <a:srgbClr val="FFFFFF"/>
              </a:solidFill>
            </a:endParaRPr>
          </a:p>
        </p:txBody>
      </p:sp>
      <p:pic>
        <p:nvPicPr>
          <p:cNvPr id="386" name="Google Shape;386;p28"/>
          <p:cNvPicPr preferRelativeResize="0"/>
          <p:nvPr/>
        </p:nvPicPr>
        <p:blipFill>
          <a:blip r:embed="rId3">
            <a:alphaModFix/>
          </a:blip>
          <a:stretch>
            <a:fillRect/>
          </a:stretch>
        </p:blipFill>
        <p:spPr>
          <a:xfrm>
            <a:off x="46999" y="775850"/>
            <a:ext cx="9050002" cy="4272351"/>
          </a:xfrm>
          <a:prstGeom prst="rect">
            <a:avLst/>
          </a:prstGeom>
          <a:noFill/>
          <a:ln>
            <a:noFill/>
          </a:ln>
        </p:spPr>
      </p:pic>
      <p:sp>
        <p:nvSpPr>
          <p:cNvPr id="387" name="Google Shape;387;p28"/>
          <p:cNvSpPr txBox="1"/>
          <p:nvPr/>
        </p:nvSpPr>
        <p:spPr>
          <a:xfrm>
            <a:off x="5529375" y="4807500"/>
            <a:ext cx="3668700" cy="3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GapMinder (</a:t>
            </a:r>
            <a:r>
              <a:rPr lang="en" sz="1200">
                <a:solidFill>
                  <a:srgbClr val="595959"/>
                </a:solidFill>
              </a:rPr>
              <a:t>https://www.gapminder.org/tool)</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Balance complexity and clarity (infographics)</a:t>
            </a:r>
            <a:endParaRPr/>
          </a:p>
        </p:txBody>
      </p:sp>
      <p:sp>
        <p:nvSpPr>
          <p:cNvPr id="393" name="Google Shape;393;p29"/>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7</a:t>
            </a:r>
            <a:endParaRPr sz="3000">
              <a:solidFill>
                <a:srgbClr val="FFFFFF"/>
              </a:solidFill>
            </a:endParaRPr>
          </a:p>
        </p:txBody>
      </p:sp>
      <p:pic>
        <p:nvPicPr>
          <p:cNvPr id="394" name="Google Shape;394;p29"/>
          <p:cNvPicPr preferRelativeResize="0"/>
          <p:nvPr/>
        </p:nvPicPr>
        <p:blipFill>
          <a:blip r:embed="rId3">
            <a:alphaModFix/>
          </a:blip>
          <a:stretch>
            <a:fillRect/>
          </a:stretch>
        </p:blipFill>
        <p:spPr>
          <a:xfrm>
            <a:off x="1093125" y="1131050"/>
            <a:ext cx="3960399" cy="4012450"/>
          </a:xfrm>
          <a:prstGeom prst="rect">
            <a:avLst/>
          </a:prstGeom>
          <a:noFill/>
          <a:ln>
            <a:noFill/>
          </a:ln>
        </p:spPr>
      </p:pic>
      <p:sp>
        <p:nvSpPr>
          <p:cNvPr id="395" name="Google Shape;395;p29"/>
          <p:cNvSpPr txBox="1"/>
          <p:nvPr/>
        </p:nvSpPr>
        <p:spPr>
          <a:xfrm>
            <a:off x="5598200" y="2044425"/>
            <a:ext cx="2643000" cy="18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Templates and examples available online </a:t>
            </a:r>
            <a:endParaRPr/>
          </a:p>
          <a:p>
            <a:pPr marL="0" lvl="0" indent="0" algn="l" rtl="0">
              <a:spcBef>
                <a:spcPts val="0"/>
              </a:spcBef>
              <a:spcAft>
                <a:spcPts val="0"/>
              </a:spcAft>
              <a:buNone/>
            </a:pPr>
            <a:endParaRPr/>
          </a:p>
          <a:p>
            <a:pPr marL="0" lvl="0" indent="0" algn="l" rtl="0">
              <a:spcBef>
                <a:spcPts val="0"/>
              </a:spcBef>
              <a:spcAft>
                <a:spcPts val="0"/>
              </a:spcAft>
              <a:buNone/>
            </a:pPr>
            <a:r>
              <a:rPr lang="en"/>
              <a:t>Can combine visualizations from python with manual editing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9"/>
        <p:cNvGrpSpPr/>
        <p:nvPr/>
      </p:nvGrpSpPr>
      <p:grpSpPr>
        <a:xfrm>
          <a:off x="0" y="0"/>
          <a:ext cx="0" cy="0"/>
          <a:chOff x="0" y="0"/>
          <a:chExt cx="0" cy="0"/>
        </a:xfrm>
      </p:grpSpPr>
      <p:sp>
        <p:nvSpPr>
          <p:cNvPr id="400" name="Google Shape;400;p30"/>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1"/>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Bubbles</a:t>
            </a:r>
            <a:endParaRPr/>
          </a:p>
        </p:txBody>
      </p:sp>
      <p:pic>
        <p:nvPicPr>
          <p:cNvPr id="406" name="Google Shape;406;p31"/>
          <p:cNvPicPr preferRelativeResize="0"/>
          <p:nvPr/>
        </p:nvPicPr>
        <p:blipFill>
          <a:blip r:embed="rId3">
            <a:alphaModFix/>
          </a:blip>
          <a:stretch>
            <a:fillRect/>
          </a:stretch>
        </p:blipFill>
        <p:spPr>
          <a:xfrm>
            <a:off x="196200" y="1360000"/>
            <a:ext cx="7695476" cy="3632899"/>
          </a:xfrm>
          <a:prstGeom prst="rect">
            <a:avLst/>
          </a:prstGeom>
          <a:noFill/>
          <a:ln>
            <a:noFill/>
          </a:ln>
        </p:spPr>
      </p:pic>
      <p:sp>
        <p:nvSpPr>
          <p:cNvPr id="407" name="Google Shape;407;p31"/>
          <p:cNvSpPr txBox="1"/>
          <p:nvPr/>
        </p:nvSpPr>
        <p:spPr>
          <a:xfrm>
            <a:off x="5930550" y="4772700"/>
            <a:ext cx="3213600" cy="3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GapMinder (</a:t>
            </a:r>
            <a:r>
              <a:rPr lang="en" sz="1200">
                <a:solidFill>
                  <a:srgbClr val="595959"/>
                </a:solidFill>
              </a:rPr>
              <a:t>https://www.gapminder.org/tool)</a:t>
            </a:r>
            <a:endParaRPr sz="1200"/>
          </a:p>
        </p:txBody>
      </p:sp>
      <p:sp>
        <p:nvSpPr>
          <p:cNvPr id="408" name="Google Shape;408;p31"/>
          <p:cNvSpPr txBox="1"/>
          <p:nvPr/>
        </p:nvSpPr>
        <p:spPr>
          <a:xfrm>
            <a:off x="6369200" y="149275"/>
            <a:ext cx="2583600" cy="731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Maven Pro"/>
                <a:ea typeface="Maven Pro"/>
                <a:cs typeface="Maven Pro"/>
                <a:sym typeface="Maven Pro"/>
              </a:rPr>
              <a:t>When to use?</a:t>
            </a:r>
            <a:endParaRPr sz="2400" b="1">
              <a:latin typeface="Maven Pro"/>
              <a:ea typeface="Maven Pro"/>
              <a:cs typeface="Maven Pro"/>
              <a:sym typeface="Maven Pro"/>
            </a:endParaRPr>
          </a:p>
          <a:p>
            <a:pPr marL="0" lvl="0" indent="0" algn="l" rtl="0">
              <a:lnSpc>
                <a:spcPct val="115000"/>
              </a:lnSpc>
              <a:spcBef>
                <a:spcPts val="0"/>
              </a:spcBef>
              <a:spcAft>
                <a:spcPts val="0"/>
              </a:spcAft>
              <a:buNone/>
            </a:pPr>
            <a:r>
              <a:rPr lang="en" sz="1300">
                <a:solidFill>
                  <a:schemeClr val="dk2"/>
                </a:solidFill>
                <a:latin typeface="Nunito"/>
                <a:ea typeface="Nunito"/>
                <a:cs typeface="Nunito"/>
                <a:sym typeface="Nunito"/>
              </a:rPr>
              <a:t>Visualize correlation/association</a:t>
            </a:r>
            <a:endParaRPr sz="1300">
              <a:solidFill>
                <a:schemeClr val="dk2"/>
              </a:solidFill>
              <a:latin typeface="Nunito"/>
              <a:ea typeface="Nunito"/>
              <a:cs typeface="Nunito"/>
              <a:sym typeface="Nunito"/>
            </a:endParaRPr>
          </a:p>
          <a:p>
            <a:pPr marL="0" lvl="0" indent="0" algn="l" rtl="0">
              <a:spcBef>
                <a:spcPts val="1600"/>
              </a:spcBef>
              <a:spcAft>
                <a:spcPts val="0"/>
              </a:spcAft>
              <a:buNone/>
            </a:pPr>
            <a:endParaRPr sz="2400" b="1">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Instructor introductions … </a:t>
            </a:r>
            <a:endParaRPr/>
          </a:p>
        </p:txBody>
      </p:sp>
      <p:sp>
        <p:nvSpPr>
          <p:cNvPr id="285" name="Google Shape;285;p1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Contacts:</a:t>
            </a:r>
            <a:endParaRPr/>
          </a:p>
          <a:p>
            <a:pPr marL="0" lvl="0" indent="0" algn="l" rtl="0">
              <a:spcBef>
                <a:spcPts val="1600"/>
              </a:spcBef>
              <a:spcAft>
                <a:spcPts val="0"/>
              </a:spcAft>
              <a:buNone/>
            </a:pPr>
            <a:r>
              <a:rPr lang="en"/>
              <a:t>Morine - </a:t>
            </a:r>
            <a:r>
              <a:rPr lang="en" u="sng">
                <a:solidFill>
                  <a:schemeClr val="hlink"/>
                </a:solidFill>
                <a:hlinkClick r:id="rId3"/>
              </a:rPr>
              <a:t>morine.amutorine@one.un.org</a:t>
            </a:r>
            <a:r>
              <a:rPr lang="en"/>
              <a:t> /</a:t>
            </a:r>
            <a:endParaRPr/>
          </a:p>
          <a:p>
            <a:pPr marL="0" lvl="0" indent="0" algn="l" rtl="0">
              <a:spcBef>
                <a:spcPts val="1600"/>
              </a:spcBef>
              <a:spcAft>
                <a:spcPts val="0"/>
              </a:spcAft>
              <a:buNone/>
            </a:pPr>
            <a:r>
              <a:rPr lang="en"/>
              <a:t>Elaine - </a:t>
            </a:r>
            <a:r>
              <a:rPr lang="en" u="sng">
                <a:solidFill>
                  <a:schemeClr val="hlink"/>
                </a:solidFill>
                <a:hlinkClick r:id="rId4"/>
              </a:rPr>
              <a:t>onelaine@bu.edu</a:t>
            </a:r>
            <a:r>
              <a:rPr lang="en"/>
              <a:t> / @ensoesie</a:t>
            </a:r>
            <a:endParaRPr/>
          </a:p>
          <a:p>
            <a:pPr marL="0" lvl="0" indent="0" algn="l" rtl="0">
              <a:spcBef>
                <a:spcPts val="1600"/>
              </a:spcBef>
              <a:spcAft>
                <a:spcPts val="1600"/>
              </a:spcAft>
              <a:buNone/>
            </a:pPr>
            <a:r>
              <a:rPr lang="en"/>
              <a:t>Lehel - </a:t>
            </a:r>
            <a:r>
              <a:rPr lang="en" u="sng">
                <a:solidFill>
                  <a:schemeClr val="hlink"/>
                </a:solidFill>
                <a:hlinkClick r:id="rId5"/>
              </a:rPr>
              <a:t>lehel.csato@cs.ubbcluj.ro</a:t>
            </a:r>
            <a:r>
              <a:rPr lang="en"/>
              <a:t> /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2"/>
          <p:cNvSpPr txBox="1">
            <a:spLocks noGrp="1"/>
          </p:cNvSpPr>
          <p:nvPr>
            <p:ph type="title"/>
          </p:nvPr>
        </p:nvSpPr>
        <p:spPr>
          <a:xfrm>
            <a:off x="142600" y="3106300"/>
            <a:ext cx="3610800" cy="18633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b="0"/>
              <a:t>Connected scatter </a:t>
            </a:r>
            <a:endParaRPr sz="2200" b="0"/>
          </a:p>
          <a:p>
            <a:pPr marL="457200" lvl="0" indent="-368300" algn="l" rtl="0">
              <a:spcBef>
                <a:spcPts val="0"/>
              </a:spcBef>
              <a:spcAft>
                <a:spcPts val="0"/>
              </a:spcAft>
              <a:buSzPts val="2200"/>
              <a:buChar char="-"/>
            </a:pPr>
            <a:r>
              <a:rPr lang="en" sz="2200" b="0"/>
              <a:t>Correlogram</a:t>
            </a:r>
            <a:endParaRPr sz="2200" b="0"/>
          </a:p>
          <a:p>
            <a:pPr marL="457200" lvl="0" indent="-368300" algn="l" rtl="0">
              <a:spcBef>
                <a:spcPts val="0"/>
              </a:spcBef>
              <a:spcAft>
                <a:spcPts val="0"/>
              </a:spcAft>
              <a:buSzPts val="2200"/>
              <a:buChar char="-"/>
            </a:pPr>
            <a:r>
              <a:rPr lang="en" sz="2200" b="0"/>
              <a:t>Heatmap</a:t>
            </a:r>
            <a:endParaRPr sz="2200" b="0"/>
          </a:p>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p:txBody>
      </p:sp>
      <p:pic>
        <p:nvPicPr>
          <p:cNvPr id="414" name="Google Shape;414;p32"/>
          <p:cNvPicPr preferRelativeResize="0"/>
          <p:nvPr/>
        </p:nvPicPr>
        <p:blipFill>
          <a:blip r:embed="rId3">
            <a:alphaModFix/>
          </a:blip>
          <a:stretch>
            <a:fillRect/>
          </a:stretch>
        </p:blipFill>
        <p:spPr>
          <a:xfrm>
            <a:off x="0" y="0"/>
            <a:ext cx="3973474" cy="2816701"/>
          </a:xfrm>
          <a:prstGeom prst="rect">
            <a:avLst/>
          </a:prstGeom>
          <a:noFill/>
          <a:ln>
            <a:noFill/>
          </a:ln>
        </p:spPr>
      </p:pic>
      <p:pic>
        <p:nvPicPr>
          <p:cNvPr id="415" name="Google Shape;415;p32"/>
          <p:cNvPicPr preferRelativeResize="0"/>
          <p:nvPr/>
        </p:nvPicPr>
        <p:blipFill>
          <a:blip r:embed="rId4">
            <a:alphaModFix/>
          </a:blip>
          <a:stretch>
            <a:fillRect/>
          </a:stretch>
        </p:blipFill>
        <p:spPr>
          <a:xfrm>
            <a:off x="3973475" y="89925"/>
            <a:ext cx="5219600" cy="5102114"/>
          </a:xfrm>
          <a:prstGeom prst="rect">
            <a:avLst/>
          </a:prstGeom>
          <a:noFill/>
          <a:ln>
            <a:noFill/>
          </a:ln>
        </p:spPr>
      </p:pic>
      <p:sp>
        <p:nvSpPr>
          <p:cNvPr id="416" name="Google Shape;416;p32"/>
          <p:cNvSpPr txBox="1">
            <a:spLocks noGrp="1"/>
          </p:cNvSpPr>
          <p:nvPr>
            <p:ph type="title"/>
          </p:nvPr>
        </p:nvSpPr>
        <p:spPr>
          <a:xfrm>
            <a:off x="2054075" y="1448050"/>
            <a:ext cx="2614500" cy="7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Scatterplot </a:t>
            </a:r>
            <a:endParaRPr/>
          </a:p>
        </p:txBody>
      </p:sp>
      <p:sp>
        <p:nvSpPr>
          <p:cNvPr id="417" name="Google Shape;417;p32"/>
          <p:cNvSpPr txBox="1"/>
          <p:nvPr/>
        </p:nvSpPr>
        <p:spPr>
          <a:xfrm>
            <a:off x="235275" y="4807525"/>
            <a:ext cx="33132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95959"/>
                </a:solidFill>
              </a:rPr>
              <a:t>https://python-graph-gallery.com</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3"/>
          <p:cNvSpPr txBox="1">
            <a:spLocks noGrp="1"/>
          </p:cNvSpPr>
          <p:nvPr>
            <p:ph type="title"/>
          </p:nvPr>
        </p:nvSpPr>
        <p:spPr>
          <a:xfrm>
            <a:off x="1303800" y="598575"/>
            <a:ext cx="44991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Maps</a:t>
            </a:r>
            <a:endParaRPr/>
          </a:p>
        </p:txBody>
      </p:sp>
      <p:sp>
        <p:nvSpPr>
          <p:cNvPr id="423" name="Google Shape;423;p33"/>
          <p:cNvSpPr txBox="1"/>
          <p:nvPr/>
        </p:nvSpPr>
        <p:spPr>
          <a:xfrm>
            <a:off x="6515900" y="114525"/>
            <a:ext cx="2583600" cy="731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Maven Pro"/>
                <a:ea typeface="Maven Pro"/>
                <a:cs typeface="Maven Pro"/>
                <a:sym typeface="Maven Pro"/>
              </a:rPr>
              <a:t>When to use?</a:t>
            </a:r>
            <a:endParaRPr sz="2400" b="1">
              <a:latin typeface="Maven Pro"/>
              <a:ea typeface="Maven Pro"/>
              <a:cs typeface="Maven Pro"/>
              <a:sym typeface="Maven Pro"/>
            </a:endParaRPr>
          </a:p>
          <a:p>
            <a:pPr marL="0" lvl="0" indent="0" algn="l" rtl="0">
              <a:lnSpc>
                <a:spcPct val="115000"/>
              </a:lnSpc>
              <a:spcBef>
                <a:spcPts val="0"/>
              </a:spcBef>
              <a:spcAft>
                <a:spcPts val="0"/>
              </a:spcAft>
              <a:buNone/>
            </a:pPr>
            <a:r>
              <a:rPr lang="en" sz="1300">
                <a:solidFill>
                  <a:schemeClr val="dk2"/>
                </a:solidFill>
                <a:latin typeface="Nunito"/>
                <a:ea typeface="Nunito"/>
                <a:cs typeface="Nunito"/>
                <a:sym typeface="Nunito"/>
              </a:rPr>
              <a:t>Useful for spatial visualizations  </a:t>
            </a:r>
            <a:endParaRPr sz="1300">
              <a:solidFill>
                <a:schemeClr val="dk2"/>
              </a:solidFill>
              <a:latin typeface="Nunito"/>
              <a:ea typeface="Nunito"/>
              <a:cs typeface="Nunito"/>
              <a:sym typeface="Nunito"/>
            </a:endParaRPr>
          </a:p>
          <a:p>
            <a:pPr marL="0" lvl="0" indent="0" algn="l" rtl="0">
              <a:spcBef>
                <a:spcPts val="1600"/>
              </a:spcBef>
              <a:spcAft>
                <a:spcPts val="0"/>
              </a:spcAft>
              <a:buNone/>
            </a:pPr>
            <a:endParaRPr sz="2400" b="1">
              <a:latin typeface="Maven Pro"/>
              <a:ea typeface="Maven Pro"/>
              <a:cs typeface="Maven Pro"/>
              <a:sym typeface="Maven Pro"/>
            </a:endParaRPr>
          </a:p>
        </p:txBody>
      </p:sp>
      <p:pic>
        <p:nvPicPr>
          <p:cNvPr id="424" name="Google Shape;424;p33"/>
          <p:cNvPicPr preferRelativeResize="0"/>
          <p:nvPr/>
        </p:nvPicPr>
        <p:blipFill>
          <a:blip r:embed="rId3">
            <a:alphaModFix/>
          </a:blip>
          <a:stretch>
            <a:fillRect/>
          </a:stretch>
        </p:blipFill>
        <p:spPr>
          <a:xfrm>
            <a:off x="1888106" y="1304149"/>
            <a:ext cx="5367788" cy="3757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34"/>
          <p:cNvPicPr preferRelativeResize="0"/>
          <p:nvPr/>
        </p:nvPicPr>
        <p:blipFill>
          <a:blip r:embed="rId3">
            <a:alphaModFix/>
          </a:blip>
          <a:stretch>
            <a:fillRect/>
          </a:stretch>
        </p:blipFill>
        <p:spPr>
          <a:xfrm>
            <a:off x="152400" y="361950"/>
            <a:ext cx="8839200" cy="441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5"/>
          <p:cNvPicPr preferRelativeResize="0"/>
          <p:nvPr/>
        </p:nvPicPr>
        <p:blipFill>
          <a:blip r:embed="rId3">
            <a:alphaModFix/>
          </a:blip>
          <a:stretch>
            <a:fillRect/>
          </a:stretch>
        </p:blipFill>
        <p:spPr>
          <a:xfrm>
            <a:off x="152400" y="809084"/>
            <a:ext cx="8839199" cy="3525333"/>
          </a:xfrm>
          <a:prstGeom prst="rect">
            <a:avLst/>
          </a:prstGeom>
          <a:noFill/>
          <a:ln>
            <a:noFill/>
          </a:ln>
        </p:spPr>
      </p:pic>
      <p:sp>
        <p:nvSpPr>
          <p:cNvPr id="435" name="Google Shape;435;p35"/>
          <p:cNvSpPr txBox="1"/>
          <p:nvPr/>
        </p:nvSpPr>
        <p:spPr>
          <a:xfrm>
            <a:off x="267375" y="4334425"/>
            <a:ext cx="3208200" cy="6876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Maps with bubbles</a:t>
            </a:r>
            <a:endParaRPr sz="2200"/>
          </a:p>
          <a:p>
            <a:pPr marL="457200" lvl="0" indent="-368300" algn="l" rtl="0">
              <a:spcBef>
                <a:spcPts val="0"/>
              </a:spcBef>
              <a:spcAft>
                <a:spcPts val="0"/>
              </a:spcAft>
              <a:buSzPts val="2200"/>
              <a:buChar char="-"/>
            </a:pPr>
            <a:r>
              <a:rPr lang="en" sz="2200"/>
              <a:t>Maps with pins</a:t>
            </a:r>
            <a:endParaRPr sz="2200"/>
          </a:p>
        </p:txBody>
      </p:sp>
      <p:sp>
        <p:nvSpPr>
          <p:cNvPr id="436" name="Google Shape;436;p35"/>
          <p:cNvSpPr txBox="1"/>
          <p:nvPr/>
        </p:nvSpPr>
        <p:spPr>
          <a:xfrm>
            <a:off x="7158000" y="4761575"/>
            <a:ext cx="1986000" cy="3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healthmap.org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 plots</a:t>
            </a:r>
            <a:endParaRPr/>
          </a:p>
        </p:txBody>
      </p:sp>
      <p:sp>
        <p:nvSpPr>
          <p:cNvPr id="442" name="Google Shape;442;p36"/>
          <p:cNvSpPr txBox="1"/>
          <p:nvPr/>
        </p:nvSpPr>
        <p:spPr>
          <a:xfrm>
            <a:off x="235275" y="4807525"/>
            <a:ext cx="68892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95959"/>
                </a:solidFill>
              </a:rPr>
              <a:t>How Africa Tweets. https://portland-communications.com/publications/how-africa-tweets-2018/</a:t>
            </a:r>
            <a:endParaRPr sz="1200"/>
          </a:p>
        </p:txBody>
      </p:sp>
      <p:sp>
        <p:nvSpPr>
          <p:cNvPr id="443" name="Google Shape;443;p36"/>
          <p:cNvSpPr txBox="1"/>
          <p:nvPr/>
        </p:nvSpPr>
        <p:spPr>
          <a:xfrm>
            <a:off x="6515900" y="114525"/>
            <a:ext cx="2583600" cy="731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Maven Pro"/>
                <a:ea typeface="Maven Pro"/>
                <a:cs typeface="Maven Pro"/>
                <a:sym typeface="Maven Pro"/>
              </a:rPr>
              <a:t>When to use?</a:t>
            </a:r>
            <a:endParaRPr sz="2400" b="1">
              <a:latin typeface="Maven Pro"/>
              <a:ea typeface="Maven Pro"/>
              <a:cs typeface="Maven Pro"/>
              <a:sym typeface="Maven Pro"/>
            </a:endParaRPr>
          </a:p>
          <a:p>
            <a:pPr marL="0" lvl="0" indent="0" algn="l" rtl="0">
              <a:lnSpc>
                <a:spcPct val="115000"/>
              </a:lnSpc>
              <a:spcBef>
                <a:spcPts val="0"/>
              </a:spcBef>
              <a:spcAft>
                <a:spcPts val="0"/>
              </a:spcAft>
              <a:buNone/>
            </a:pPr>
            <a:r>
              <a:rPr lang="en" sz="1300">
                <a:solidFill>
                  <a:schemeClr val="dk2"/>
                </a:solidFill>
                <a:latin typeface="Nunito"/>
                <a:ea typeface="Nunito"/>
                <a:cs typeface="Nunito"/>
                <a:sym typeface="Nunito"/>
              </a:rPr>
              <a:t>Useful for rankings  </a:t>
            </a:r>
            <a:endParaRPr sz="1300">
              <a:solidFill>
                <a:schemeClr val="dk2"/>
              </a:solidFill>
              <a:latin typeface="Nunito"/>
              <a:ea typeface="Nunito"/>
              <a:cs typeface="Nunito"/>
              <a:sym typeface="Nunito"/>
            </a:endParaRPr>
          </a:p>
          <a:p>
            <a:pPr marL="0" lvl="0" indent="0" algn="l" rtl="0">
              <a:spcBef>
                <a:spcPts val="1600"/>
              </a:spcBef>
              <a:spcAft>
                <a:spcPts val="0"/>
              </a:spcAft>
              <a:buNone/>
            </a:pPr>
            <a:endParaRPr sz="2400" b="1">
              <a:latin typeface="Maven Pro"/>
              <a:ea typeface="Maven Pro"/>
              <a:cs typeface="Maven Pro"/>
              <a:sym typeface="Maven Pro"/>
            </a:endParaRPr>
          </a:p>
        </p:txBody>
      </p:sp>
      <p:pic>
        <p:nvPicPr>
          <p:cNvPr id="444" name="Google Shape;444;p36"/>
          <p:cNvPicPr preferRelativeResize="0"/>
          <p:nvPr/>
        </p:nvPicPr>
        <p:blipFill>
          <a:blip r:embed="rId3">
            <a:alphaModFix/>
          </a:blip>
          <a:stretch>
            <a:fillRect/>
          </a:stretch>
        </p:blipFill>
        <p:spPr>
          <a:xfrm>
            <a:off x="1651444" y="1100525"/>
            <a:ext cx="5841112" cy="3706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7"/>
          <p:cNvSpPr txBox="1">
            <a:spLocks noGrp="1"/>
          </p:cNvSpPr>
          <p:nvPr>
            <p:ph type="title" idx="4294967295"/>
          </p:nvPr>
        </p:nvSpPr>
        <p:spPr>
          <a:xfrm>
            <a:off x="540375" y="3772725"/>
            <a:ext cx="2997900" cy="15093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b="0"/>
              <a:t>Box plot</a:t>
            </a:r>
            <a:endParaRPr sz="2200" b="0"/>
          </a:p>
          <a:p>
            <a:pPr marL="457200" lvl="0" indent="-368300" algn="l" rtl="0">
              <a:spcBef>
                <a:spcPts val="0"/>
              </a:spcBef>
              <a:spcAft>
                <a:spcPts val="0"/>
              </a:spcAft>
              <a:buSzPts val="2200"/>
              <a:buChar char="-"/>
            </a:pPr>
            <a:r>
              <a:rPr lang="en" sz="2200" b="0"/>
              <a:t>Lollipop plot</a:t>
            </a:r>
            <a:endParaRPr sz="2200" b="0"/>
          </a:p>
          <a:p>
            <a:pPr marL="457200" lvl="0" indent="-368300" algn="l" rtl="0">
              <a:spcBef>
                <a:spcPts val="0"/>
              </a:spcBef>
              <a:spcAft>
                <a:spcPts val="0"/>
              </a:spcAft>
              <a:buSzPts val="2200"/>
              <a:buChar char="-"/>
            </a:pPr>
            <a:r>
              <a:rPr lang="en" sz="2200" b="0"/>
              <a:t>Word cloud</a:t>
            </a:r>
            <a:endParaRPr/>
          </a:p>
        </p:txBody>
      </p:sp>
      <p:pic>
        <p:nvPicPr>
          <p:cNvPr id="450" name="Google Shape;450;p37"/>
          <p:cNvPicPr preferRelativeResize="0"/>
          <p:nvPr/>
        </p:nvPicPr>
        <p:blipFill rotWithShape="1">
          <a:blip r:embed="rId3">
            <a:alphaModFix/>
          </a:blip>
          <a:srcRect t="1209" b="1209"/>
          <a:stretch/>
        </p:blipFill>
        <p:spPr>
          <a:xfrm>
            <a:off x="5150474" y="111905"/>
            <a:ext cx="3610800" cy="2559608"/>
          </a:xfrm>
          <a:prstGeom prst="rect">
            <a:avLst/>
          </a:prstGeom>
          <a:noFill/>
          <a:ln>
            <a:noFill/>
          </a:ln>
        </p:spPr>
      </p:pic>
      <p:sp>
        <p:nvSpPr>
          <p:cNvPr id="451" name="Google Shape;451;p37"/>
          <p:cNvSpPr txBox="1"/>
          <p:nvPr/>
        </p:nvSpPr>
        <p:spPr>
          <a:xfrm>
            <a:off x="2494625" y="4853550"/>
            <a:ext cx="33132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95959"/>
                </a:solidFill>
              </a:rPr>
              <a:t>https://python-graph-gallery.com</a:t>
            </a:r>
            <a:endParaRPr sz="1200"/>
          </a:p>
        </p:txBody>
      </p:sp>
      <p:pic>
        <p:nvPicPr>
          <p:cNvPr id="452" name="Google Shape;452;p37"/>
          <p:cNvPicPr preferRelativeResize="0"/>
          <p:nvPr/>
        </p:nvPicPr>
        <p:blipFill>
          <a:blip r:embed="rId4">
            <a:alphaModFix/>
          </a:blip>
          <a:stretch>
            <a:fillRect/>
          </a:stretch>
        </p:blipFill>
        <p:spPr>
          <a:xfrm>
            <a:off x="5261350" y="2768438"/>
            <a:ext cx="3389056" cy="2436051"/>
          </a:xfrm>
          <a:prstGeom prst="rect">
            <a:avLst/>
          </a:prstGeom>
          <a:noFill/>
          <a:ln>
            <a:noFill/>
          </a:ln>
        </p:spPr>
      </p:pic>
      <p:pic>
        <p:nvPicPr>
          <p:cNvPr id="453" name="Google Shape;453;p37"/>
          <p:cNvPicPr preferRelativeResize="0"/>
          <p:nvPr/>
        </p:nvPicPr>
        <p:blipFill>
          <a:blip r:embed="rId5">
            <a:alphaModFix/>
          </a:blip>
          <a:stretch>
            <a:fillRect/>
          </a:stretch>
        </p:blipFill>
        <p:spPr>
          <a:xfrm>
            <a:off x="490250" y="14837"/>
            <a:ext cx="3921075" cy="39480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Area/density plots</a:t>
            </a:r>
            <a:endParaRPr/>
          </a:p>
        </p:txBody>
      </p:sp>
      <p:sp>
        <p:nvSpPr>
          <p:cNvPr id="459" name="Google Shape;459;p38"/>
          <p:cNvSpPr txBox="1"/>
          <p:nvPr/>
        </p:nvSpPr>
        <p:spPr>
          <a:xfrm>
            <a:off x="6515900" y="114525"/>
            <a:ext cx="2583600" cy="731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Maven Pro"/>
                <a:ea typeface="Maven Pro"/>
                <a:cs typeface="Maven Pro"/>
                <a:sym typeface="Maven Pro"/>
              </a:rPr>
              <a:t>When to use?</a:t>
            </a:r>
            <a:endParaRPr sz="2400" b="1">
              <a:latin typeface="Maven Pro"/>
              <a:ea typeface="Maven Pro"/>
              <a:cs typeface="Maven Pro"/>
              <a:sym typeface="Maven Pro"/>
            </a:endParaRPr>
          </a:p>
          <a:p>
            <a:pPr marL="0" lvl="0" indent="0" algn="l" rtl="0">
              <a:lnSpc>
                <a:spcPct val="115000"/>
              </a:lnSpc>
              <a:spcBef>
                <a:spcPts val="0"/>
              </a:spcBef>
              <a:spcAft>
                <a:spcPts val="0"/>
              </a:spcAft>
              <a:buNone/>
            </a:pPr>
            <a:r>
              <a:rPr lang="en" sz="1300">
                <a:solidFill>
                  <a:schemeClr val="dk2"/>
                </a:solidFill>
                <a:latin typeface="Nunito"/>
                <a:ea typeface="Nunito"/>
                <a:cs typeface="Nunito"/>
                <a:sym typeface="Nunito"/>
              </a:rPr>
              <a:t>Useful for showing evolution  </a:t>
            </a:r>
            <a:endParaRPr sz="1300">
              <a:solidFill>
                <a:schemeClr val="dk2"/>
              </a:solidFill>
              <a:latin typeface="Nunito"/>
              <a:ea typeface="Nunito"/>
              <a:cs typeface="Nunito"/>
              <a:sym typeface="Nunito"/>
            </a:endParaRPr>
          </a:p>
          <a:p>
            <a:pPr marL="0" lvl="0" indent="0" algn="l" rtl="0">
              <a:spcBef>
                <a:spcPts val="1600"/>
              </a:spcBef>
              <a:spcAft>
                <a:spcPts val="0"/>
              </a:spcAft>
              <a:buNone/>
            </a:pPr>
            <a:endParaRPr sz="2400" b="1">
              <a:latin typeface="Maven Pro"/>
              <a:ea typeface="Maven Pro"/>
              <a:cs typeface="Maven Pro"/>
              <a:sym typeface="Maven Pro"/>
            </a:endParaRPr>
          </a:p>
        </p:txBody>
      </p:sp>
      <p:pic>
        <p:nvPicPr>
          <p:cNvPr id="460" name="Google Shape;460;p38"/>
          <p:cNvPicPr preferRelativeResize="0"/>
          <p:nvPr/>
        </p:nvPicPr>
        <p:blipFill>
          <a:blip r:embed="rId3">
            <a:alphaModFix/>
          </a:blip>
          <a:stretch>
            <a:fillRect/>
          </a:stretch>
        </p:blipFill>
        <p:spPr>
          <a:xfrm>
            <a:off x="1234724" y="1261101"/>
            <a:ext cx="6248826" cy="3882400"/>
          </a:xfrm>
          <a:prstGeom prst="rect">
            <a:avLst/>
          </a:prstGeom>
          <a:noFill/>
          <a:ln>
            <a:noFill/>
          </a:ln>
        </p:spPr>
      </p:pic>
      <p:sp>
        <p:nvSpPr>
          <p:cNvPr id="461" name="Google Shape;461;p38"/>
          <p:cNvSpPr txBox="1"/>
          <p:nvPr/>
        </p:nvSpPr>
        <p:spPr>
          <a:xfrm>
            <a:off x="5814800" y="4786800"/>
            <a:ext cx="32847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Jain et al. The Digital Phenotype. Nat Biotech</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9"/>
          <p:cNvSpPr txBox="1">
            <a:spLocks noGrp="1"/>
          </p:cNvSpPr>
          <p:nvPr>
            <p:ph type="title" idx="4294967295"/>
          </p:nvPr>
        </p:nvSpPr>
        <p:spPr>
          <a:xfrm>
            <a:off x="698800" y="3540300"/>
            <a:ext cx="3610800" cy="13995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b="0"/>
              <a:t>Line plot</a:t>
            </a:r>
            <a:endParaRPr sz="2200" b="0"/>
          </a:p>
          <a:p>
            <a:pPr marL="457200" lvl="0" indent="-368300" algn="l" rtl="0">
              <a:spcBef>
                <a:spcPts val="0"/>
              </a:spcBef>
              <a:spcAft>
                <a:spcPts val="0"/>
              </a:spcAft>
              <a:buSzPts val="2200"/>
              <a:buChar char="-"/>
            </a:pPr>
            <a:r>
              <a:rPr lang="en" sz="2200" b="0"/>
              <a:t>(Stacked) area plot</a:t>
            </a:r>
            <a:endParaRPr sz="2200" b="0"/>
          </a:p>
          <a:p>
            <a:pPr marL="457200" lvl="0" indent="-368300" algn="l" rtl="0">
              <a:spcBef>
                <a:spcPts val="0"/>
              </a:spcBef>
              <a:spcAft>
                <a:spcPts val="0"/>
              </a:spcAft>
              <a:buSzPts val="2200"/>
              <a:buChar char="-"/>
            </a:pPr>
            <a:r>
              <a:rPr lang="en" sz="2200" b="0"/>
              <a:t>Stream chart</a:t>
            </a:r>
            <a:endParaRPr sz="2200" b="0"/>
          </a:p>
        </p:txBody>
      </p:sp>
      <p:pic>
        <p:nvPicPr>
          <p:cNvPr id="467" name="Google Shape;467;p39"/>
          <p:cNvPicPr preferRelativeResize="0"/>
          <p:nvPr/>
        </p:nvPicPr>
        <p:blipFill>
          <a:blip r:embed="rId3">
            <a:alphaModFix/>
          </a:blip>
          <a:stretch>
            <a:fillRect/>
          </a:stretch>
        </p:blipFill>
        <p:spPr>
          <a:xfrm>
            <a:off x="4864850" y="63675"/>
            <a:ext cx="3947601" cy="2685600"/>
          </a:xfrm>
          <a:prstGeom prst="rect">
            <a:avLst/>
          </a:prstGeom>
          <a:noFill/>
          <a:ln>
            <a:noFill/>
          </a:ln>
        </p:spPr>
      </p:pic>
      <p:pic>
        <p:nvPicPr>
          <p:cNvPr id="468" name="Google Shape;468;p39"/>
          <p:cNvPicPr preferRelativeResize="0"/>
          <p:nvPr/>
        </p:nvPicPr>
        <p:blipFill>
          <a:blip r:embed="rId4">
            <a:alphaModFix/>
          </a:blip>
          <a:stretch>
            <a:fillRect/>
          </a:stretch>
        </p:blipFill>
        <p:spPr>
          <a:xfrm>
            <a:off x="80625" y="175600"/>
            <a:ext cx="4731176" cy="2982475"/>
          </a:xfrm>
          <a:prstGeom prst="rect">
            <a:avLst/>
          </a:prstGeom>
          <a:noFill/>
          <a:ln>
            <a:noFill/>
          </a:ln>
        </p:spPr>
      </p:pic>
      <p:pic>
        <p:nvPicPr>
          <p:cNvPr id="469" name="Google Shape;469;p39"/>
          <p:cNvPicPr preferRelativeResize="0"/>
          <p:nvPr/>
        </p:nvPicPr>
        <p:blipFill>
          <a:blip r:embed="rId5">
            <a:alphaModFix/>
          </a:blip>
          <a:stretch>
            <a:fillRect/>
          </a:stretch>
        </p:blipFill>
        <p:spPr>
          <a:xfrm>
            <a:off x="5007413" y="2628550"/>
            <a:ext cx="3662474" cy="2402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Networks</a:t>
            </a:r>
            <a:endParaRPr/>
          </a:p>
        </p:txBody>
      </p:sp>
      <p:pic>
        <p:nvPicPr>
          <p:cNvPr id="475" name="Google Shape;475;p40"/>
          <p:cNvPicPr preferRelativeResize="0"/>
          <p:nvPr/>
        </p:nvPicPr>
        <p:blipFill>
          <a:blip r:embed="rId3">
            <a:alphaModFix/>
          </a:blip>
          <a:stretch>
            <a:fillRect/>
          </a:stretch>
        </p:blipFill>
        <p:spPr>
          <a:xfrm>
            <a:off x="1524425" y="1204800"/>
            <a:ext cx="6095151" cy="3809475"/>
          </a:xfrm>
          <a:prstGeom prst="rect">
            <a:avLst/>
          </a:prstGeom>
          <a:noFill/>
          <a:ln>
            <a:noFill/>
          </a:ln>
        </p:spPr>
      </p:pic>
      <p:sp>
        <p:nvSpPr>
          <p:cNvPr id="476" name="Google Shape;476;p40"/>
          <p:cNvSpPr txBox="1"/>
          <p:nvPr/>
        </p:nvSpPr>
        <p:spPr>
          <a:xfrm>
            <a:off x="6515900" y="114525"/>
            <a:ext cx="2583600" cy="731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Maven Pro"/>
                <a:ea typeface="Maven Pro"/>
                <a:cs typeface="Maven Pro"/>
                <a:sym typeface="Maven Pro"/>
              </a:rPr>
              <a:t>When to use?</a:t>
            </a:r>
            <a:endParaRPr sz="2400" b="1">
              <a:latin typeface="Maven Pro"/>
              <a:ea typeface="Maven Pro"/>
              <a:cs typeface="Maven Pro"/>
              <a:sym typeface="Maven Pro"/>
            </a:endParaRPr>
          </a:p>
          <a:p>
            <a:pPr marL="0" lvl="0" indent="0" algn="l" rtl="0">
              <a:lnSpc>
                <a:spcPct val="115000"/>
              </a:lnSpc>
              <a:spcBef>
                <a:spcPts val="0"/>
              </a:spcBef>
              <a:spcAft>
                <a:spcPts val="0"/>
              </a:spcAft>
              <a:buNone/>
            </a:pPr>
            <a:r>
              <a:rPr lang="en" sz="1300">
                <a:solidFill>
                  <a:schemeClr val="dk2"/>
                </a:solidFill>
                <a:latin typeface="Nunito"/>
                <a:ea typeface="Nunito"/>
                <a:cs typeface="Nunito"/>
                <a:sym typeface="Nunito"/>
              </a:rPr>
              <a:t>Useful for information flow  </a:t>
            </a:r>
            <a:endParaRPr sz="1300">
              <a:solidFill>
                <a:schemeClr val="dk2"/>
              </a:solidFill>
              <a:latin typeface="Nunito"/>
              <a:ea typeface="Nunito"/>
              <a:cs typeface="Nunito"/>
              <a:sym typeface="Nunito"/>
            </a:endParaRPr>
          </a:p>
          <a:p>
            <a:pPr marL="0" lvl="0" indent="0" algn="l" rtl="0">
              <a:spcBef>
                <a:spcPts val="1600"/>
              </a:spcBef>
              <a:spcAft>
                <a:spcPts val="0"/>
              </a:spcAft>
              <a:buNone/>
            </a:pPr>
            <a:endParaRPr sz="2400" b="1">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41"/>
          <p:cNvPicPr preferRelativeResize="0"/>
          <p:nvPr/>
        </p:nvPicPr>
        <p:blipFill>
          <a:blip r:embed="rId3">
            <a:alphaModFix/>
          </a:blip>
          <a:stretch>
            <a:fillRect/>
          </a:stretch>
        </p:blipFill>
        <p:spPr>
          <a:xfrm>
            <a:off x="152399" y="407780"/>
            <a:ext cx="8839201" cy="4327941"/>
          </a:xfrm>
          <a:prstGeom prst="rect">
            <a:avLst/>
          </a:prstGeom>
          <a:noFill/>
          <a:ln>
            <a:noFill/>
          </a:ln>
        </p:spPr>
      </p:pic>
      <p:sp>
        <p:nvSpPr>
          <p:cNvPr id="482" name="Google Shape;482;p41"/>
          <p:cNvSpPr txBox="1"/>
          <p:nvPr/>
        </p:nvSpPr>
        <p:spPr>
          <a:xfrm>
            <a:off x="6037500" y="4795175"/>
            <a:ext cx="30420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https://vizhub.healthdata.org</a:t>
            </a:r>
            <a:endParaRPr/>
          </a:p>
        </p:txBody>
      </p:sp>
      <p:sp>
        <p:nvSpPr>
          <p:cNvPr id="483" name="Google Shape;483;p41"/>
          <p:cNvSpPr txBox="1"/>
          <p:nvPr/>
        </p:nvSpPr>
        <p:spPr>
          <a:xfrm>
            <a:off x="162550" y="4771950"/>
            <a:ext cx="2972400" cy="348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Sankey diagram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15"/>
          <p:cNvPicPr preferRelativeResize="0"/>
          <p:nvPr/>
        </p:nvPicPr>
        <p:blipFill>
          <a:blip r:embed="rId3">
            <a:alphaModFix/>
          </a:blip>
          <a:stretch>
            <a:fillRect/>
          </a:stretch>
        </p:blipFill>
        <p:spPr>
          <a:xfrm>
            <a:off x="1776096" y="88525"/>
            <a:ext cx="7332757" cy="4838700"/>
          </a:xfrm>
          <a:prstGeom prst="rect">
            <a:avLst/>
          </a:prstGeom>
          <a:noFill/>
          <a:ln>
            <a:noFill/>
          </a:ln>
        </p:spPr>
      </p:pic>
      <p:sp>
        <p:nvSpPr>
          <p:cNvPr id="291" name="Google Shape;291;p15"/>
          <p:cNvSpPr txBox="1">
            <a:spLocks noGrp="1"/>
          </p:cNvSpPr>
          <p:nvPr>
            <p:ph type="title" idx="4294967295"/>
          </p:nvPr>
        </p:nvSpPr>
        <p:spPr>
          <a:xfrm>
            <a:off x="58100" y="231200"/>
            <a:ext cx="26094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visualize data?</a:t>
            </a:r>
            <a:endParaRPr/>
          </a:p>
        </p:txBody>
      </p:sp>
      <p:sp>
        <p:nvSpPr>
          <p:cNvPr id="292" name="Google Shape;292;p15"/>
          <p:cNvSpPr txBox="1">
            <a:spLocks noGrp="1"/>
          </p:cNvSpPr>
          <p:nvPr>
            <p:ph type="body" idx="4294967295"/>
          </p:nvPr>
        </p:nvSpPr>
        <p:spPr>
          <a:xfrm>
            <a:off x="58100" y="1518875"/>
            <a:ext cx="18744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a:p>
            <a:pPr marL="0" lvl="0" indent="0" algn="l" rtl="0">
              <a:spcBef>
                <a:spcPts val="1600"/>
              </a:spcBef>
              <a:spcAft>
                <a:spcPts val="0"/>
              </a:spcAft>
              <a:buNone/>
            </a:pPr>
            <a:r>
              <a:rPr lang="en"/>
              <a:t>It is easier to remember pictures than text</a:t>
            </a:r>
            <a:endParaRPr/>
          </a:p>
          <a:p>
            <a:pPr marL="0" lvl="0" indent="0" algn="l" rtl="0">
              <a:spcBef>
                <a:spcPts val="1600"/>
              </a:spcBef>
              <a:spcAft>
                <a:spcPts val="0"/>
              </a:spcAft>
              <a:buNone/>
            </a:pPr>
            <a:r>
              <a:rPr lang="en"/>
              <a:t>Useful for understanding data</a:t>
            </a:r>
            <a:endParaRPr/>
          </a:p>
          <a:p>
            <a:pPr marL="0" lvl="0" indent="0" algn="l" rtl="0">
              <a:spcBef>
                <a:spcPts val="1600"/>
              </a:spcBef>
              <a:spcAft>
                <a:spcPts val="0"/>
              </a:spcAft>
              <a:buNone/>
            </a:pPr>
            <a:r>
              <a:rPr lang="en"/>
              <a:t>Can summarize large amounts of complex data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2"/>
          <p:cNvSpPr txBox="1"/>
          <p:nvPr/>
        </p:nvSpPr>
        <p:spPr>
          <a:xfrm>
            <a:off x="109200" y="1486100"/>
            <a:ext cx="2217600" cy="25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Code available from: </a:t>
            </a:r>
            <a:endParaRPr/>
          </a:p>
          <a:p>
            <a:pPr marL="0" lvl="0" indent="0" algn="l" rtl="0">
              <a:spcBef>
                <a:spcPts val="0"/>
              </a:spcBef>
              <a:spcAft>
                <a:spcPts val="0"/>
              </a:spcAft>
              <a:buNone/>
            </a:pPr>
            <a:endParaRPr/>
          </a:p>
          <a:p>
            <a:pPr marL="0" lvl="0" indent="0" algn="l" rtl="0">
              <a:spcBef>
                <a:spcPts val="0"/>
              </a:spcBef>
              <a:spcAft>
                <a:spcPts val="0"/>
              </a:spcAft>
              <a:buNone/>
            </a:pPr>
            <a:r>
              <a:rPr lang="en"/>
              <a:t>https://guyabel.com/post/animated-directional-chord-diagrams/</a:t>
            </a:r>
            <a:endParaRPr/>
          </a:p>
        </p:txBody>
      </p:sp>
      <p:sp>
        <p:nvSpPr>
          <p:cNvPr id="489" name="Google Shape;489;p42"/>
          <p:cNvSpPr txBox="1"/>
          <p:nvPr/>
        </p:nvSpPr>
        <p:spPr>
          <a:xfrm>
            <a:off x="0" y="3181300"/>
            <a:ext cx="2217600" cy="53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Chord diagram</a:t>
            </a:r>
            <a:endParaRPr sz="2000"/>
          </a:p>
        </p:txBody>
      </p:sp>
      <p:pic>
        <p:nvPicPr>
          <p:cNvPr id="490" name="Google Shape;490;p42"/>
          <p:cNvPicPr preferRelativeResize="0"/>
          <p:nvPr/>
        </p:nvPicPr>
        <p:blipFill>
          <a:blip r:embed="rId3">
            <a:alphaModFix/>
          </a:blip>
          <a:stretch>
            <a:fillRect/>
          </a:stretch>
        </p:blipFill>
        <p:spPr>
          <a:xfrm>
            <a:off x="2326812" y="198850"/>
            <a:ext cx="4490375" cy="4490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94"/>
        <p:cNvGrpSpPr/>
        <p:nvPr/>
      </p:nvGrpSpPr>
      <p:grpSpPr>
        <a:xfrm>
          <a:off x="0" y="0"/>
          <a:ext cx="0" cy="0"/>
          <a:chOff x="0" y="0"/>
          <a:chExt cx="0" cy="0"/>
        </a:xfrm>
      </p:grpSpPr>
      <p:sp>
        <p:nvSpPr>
          <p:cNvPr id="495" name="Google Shape;495;p43"/>
          <p:cNvSpPr txBox="1">
            <a:spLocks noGrp="1"/>
          </p:cNvSpPr>
          <p:nvPr>
            <p:ph type="title"/>
          </p:nvPr>
        </p:nvSpPr>
        <p:spPr>
          <a:xfrm>
            <a:off x="824000" y="1613825"/>
            <a:ext cx="6520500" cy="18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Bad visualizations</a:t>
            </a:r>
            <a:endParaRPr/>
          </a:p>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44"/>
          <p:cNvPicPr preferRelativeResize="0"/>
          <p:nvPr/>
        </p:nvPicPr>
        <p:blipFill rotWithShape="1">
          <a:blip r:embed="rId3">
            <a:alphaModFix/>
          </a:blip>
          <a:srcRect t="2198" b="2208"/>
          <a:stretch/>
        </p:blipFill>
        <p:spPr>
          <a:xfrm>
            <a:off x="4340876" y="39325"/>
            <a:ext cx="3851125" cy="5064825"/>
          </a:xfrm>
          <a:prstGeom prst="rect">
            <a:avLst/>
          </a:prstGeom>
          <a:noFill/>
          <a:ln>
            <a:noFill/>
          </a:ln>
        </p:spPr>
      </p:pic>
      <p:sp>
        <p:nvSpPr>
          <p:cNvPr id="501" name="Google Shape;501;p44"/>
          <p:cNvSpPr txBox="1"/>
          <p:nvPr/>
        </p:nvSpPr>
        <p:spPr>
          <a:xfrm>
            <a:off x="433475" y="1661150"/>
            <a:ext cx="3515700" cy="14982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rPr>
              <a:t>Which of these images has issues?</a:t>
            </a:r>
            <a:endParaRPr sz="3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45"/>
          <p:cNvPicPr preferRelativeResize="0"/>
          <p:nvPr/>
        </p:nvPicPr>
        <p:blipFill>
          <a:blip r:embed="rId3">
            <a:alphaModFix/>
          </a:blip>
          <a:stretch>
            <a:fillRect/>
          </a:stretch>
        </p:blipFill>
        <p:spPr>
          <a:xfrm>
            <a:off x="4340876" y="39325"/>
            <a:ext cx="3851125" cy="5064826"/>
          </a:xfrm>
          <a:prstGeom prst="rect">
            <a:avLst/>
          </a:prstGeom>
          <a:noFill/>
          <a:ln>
            <a:noFill/>
          </a:ln>
        </p:spPr>
      </p:pic>
      <p:sp>
        <p:nvSpPr>
          <p:cNvPr id="507" name="Google Shape;507;p45"/>
          <p:cNvSpPr txBox="1"/>
          <p:nvPr/>
        </p:nvSpPr>
        <p:spPr>
          <a:xfrm>
            <a:off x="433475" y="1661150"/>
            <a:ext cx="3515700" cy="14982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rPr>
              <a:t>Which of these images has issues?</a:t>
            </a:r>
            <a:endParaRPr sz="3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46"/>
          <p:cNvPicPr preferRelativeResize="0"/>
          <p:nvPr/>
        </p:nvPicPr>
        <p:blipFill>
          <a:blip r:embed="rId3">
            <a:alphaModFix/>
          </a:blip>
          <a:stretch>
            <a:fillRect/>
          </a:stretch>
        </p:blipFill>
        <p:spPr>
          <a:xfrm>
            <a:off x="0" y="0"/>
            <a:ext cx="3857599" cy="5143500"/>
          </a:xfrm>
          <a:prstGeom prst="rect">
            <a:avLst/>
          </a:prstGeom>
          <a:noFill/>
          <a:ln>
            <a:noFill/>
          </a:ln>
        </p:spPr>
      </p:pic>
      <p:pic>
        <p:nvPicPr>
          <p:cNvPr id="513" name="Google Shape;513;p46"/>
          <p:cNvPicPr preferRelativeResize="0"/>
          <p:nvPr/>
        </p:nvPicPr>
        <p:blipFill rotWithShape="1">
          <a:blip r:embed="rId4">
            <a:alphaModFix/>
          </a:blip>
          <a:srcRect l="28663" t="9779"/>
          <a:stretch/>
        </p:blipFill>
        <p:spPr>
          <a:xfrm>
            <a:off x="4094900" y="1498208"/>
            <a:ext cx="5049001" cy="3564842"/>
          </a:xfrm>
          <a:prstGeom prst="rect">
            <a:avLst/>
          </a:prstGeom>
          <a:noFill/>
          <a:ln>
            <a:noFill/>
          </a:ln>
        </p:spPr>
      </p:pic>
      <p:sp>
        <p:nvSpPr>
          <p:cNvPr id="514" name="Google Shape;514;p46"/>
          <p:cNvSpPr txBox="1"/>
          <p:nvPr/>
        </p:nvSpPr>
        <p:spPr>
          <a:xfrm>
            <a:off x="4094900" y="0"/>
            <a:ext cx="5049000" cy="10353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rPr>
              <a:t>What’s wrong with these images?</a:t>
            </a:r>
            <a:endParaRPr sz="3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18"/>
        <p:cNvGrpSpPr/>
        <p:nvPr/>
      </p:nvGrpSpPr>
      <p:grpSpPr>
        <a:xfrm>
          <a:off x="0" y="0"/>
          <a:ext cx="0" cy="0"/>
          <a:chOff x="0" y="0"/>
          <a:chExt cx="0" cy="0"/>
        </a:xfrm>
      </p:grpSpPr>
      <p:sp>
        <p:nvSpPr>
          <p:cNvPr id="519" name="Google Shape;519;p47"/>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and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libraries</a:t>
            </a:r>
            <a:endParaRPr/>
          </a:p>
        </p:txBody>
      </p:sp>
      <p:sp>
        <p:nvSpPr>
          <p:cNvPr id="525" name="Google Shape;525;p48"/>
          <p:cNvSpPr txBox="1">
            <a:spLocks noGrp="1"/>
          </p:cNvSpPr>
          <p:nvPr>
            <p:ph type="body" idx="1"/>
          </p:nvPr>
        </p:nvSpPr>
        <p:spPr>
          <a:xfrm>
            <a:off x="1303800" y="1990050"/>
            <a:ext cx="2167800" cy="2541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Matplotlib</a:t>
            </a:r>
            <a:endParaRPr sz="2000"/>
          </a:p>
          <a:p>
            <a:pPr marL="457200" lvl="0" indent="-355600" algn="l" rtl="0">
              <a:spcBef>
                <a:spcPts val="0"/>
              </a:spcBef>
              <a:spcAft>
                <a:spcPts val="0"/>
              </a:spcAft>
              <a:buSzPts val="2000"/>
              <a:buChar char="-"/>
            </a:pPr>
            <a:r>
              <a:rPr lang="en" sz="2000"/>
              <a:t>ggplot</a:t>
            </a:r>
            <a:endParaRPr sz="2000"/>
          </a:p>
          <a:p>
            <a:pPr marL="457200" lvl="0" indent="-355600" algn="l" rtl="0">
              <a:spcBef>
                <a:spcPts val="0"/>
              </a:spcBef>
              <a:spcAft>
                <a:spcPts val="0"/>
              </a:spcAft>
              <a:buSzPts val="2000"/>
              <a:buChar char="-"/>
            </a:pPr>
            <a:r>
              <a:rPr lang="en" sz="2000"/>
              <a:t>Seaborn</a:t>
            </a:r>
            <a:endParaRPr sz="2000"/>
          </a:p>
          <a:p>
            <a:pPr marL="457200" lvl="0" indent="-355600" algn="l" rtl="0">
              <a:spcBef>
                <a:spcPts val="0"/>
              </a:spcBef>
              <a:spcAft>
                <a:spcPts val="0"/>
              </a:spcAft>
              <a:buSzPts val="2000"/>
              <a:buChar char="-"/>
            </a:pPr>
            <a:r>
              <a:rPr lang="en" sz="2000"/>
              <a:t>Bokeh</a:t>
            </a:r>
            <a:endParaRPr sz="2000"/>
          </a:p>
          <a:p>
            <a:pPr marL="457200" lvl="0" indent="-355600" algn="l" rtl="0">
              <a:spcBef>
                <a:spcPts val="0"/>
              </a:spcBef>
              <a:spcAft>
                <a:spcPts val="0"/>
              </a:spcAft>
              <a:buSzPts val="2000"/>
              <a:buChar char="-"/>
            </a:pPr>
            <a:r>
              <a:rPr lang="en" sz="2000"/>
              <a:t>Pygal</a:t>
            </a:r>
            <a:endParaRPr sz="2000"/>
          </a:p>
          <a:p>
            <a:pPr marL="457200" lvl="0" indent="0" algn="l" rtl="0">
              <a:spcBef>
                <a:spcPts val="1600"/>
              </a:spcBef>
              <a:spcAft>
                <a:spcPts val="1600"/>
              </a:spcAft>
              <a:buNone/>
            </a:pPr>
            <a:endParaRPr/>
          </a:p>
        </p:txBody>
      </p:sp>
      <p:sp>
        <p:nvSpPr>
          <p:cNvPr id="526" name="Google Shape;526;p48"/>
          <p:cNvSpPr txBox="1">
            <a:spLocks noGrp="1"/>
          </p:cNvSpPr>
          <p:nvPr>
            <p:ph type="body" idx="1"/>
          </p:nvPr>
        </p:nvSpPr>
        <p:spPr>
          <a:xfrm>
            <a:off x="3824750" y="1990050"/>
            <a:ext cx="2167800" cy="2541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Plotly</a:t>
            </a:r>
            <a:endParaRPr sz="2000"/>
          </a:p>
          <a:p>
            <a:pPr marL="457200" lvl="0" indent="-355600" algn="l" rtl="0">
              <a:spcBef>
                <a:spcPts val="0"/>
              </a:spcBef>
              <a:spcAft>
                <a:spcPts val="0"/>
              </a:spcAft>
              <a:buSzPts val="2000"/>
              <a:buChar char="-"/>
            </a:pPr>
            <a:r>
              <a:rPr lang="en" sz="2000"/>
              <a:t>Geoplotlib</a:t>
            </a:r>
            <a:endParaRPr sz="2000"/>
          </a:p>
          <a:p>
            <a:pPr marL="457200" lvl="0" indent="-355600" algn="l" rtl="0">
              <a:spcBef>
                <a:spcPts val="0"/>
              </a:spcBef>
              <a:spcAft>
                <a:spcPts val="0"/>
              </a:spcAft>
              <a:buSzPts val="2000"/>
              <a:buChar char="-"/>
            </a:pPr>
            <a:r>
              <a:rPr lang="en" sz="2000"/>
              <a:t>Gleam</a:t>
            </a:r>
            <a:endParaRPr sz="2000"/>
          </a:p>
          <a:p>
            <a:pPr marL="457200" lvl="0" indent="-355600" algn="l" rtl="0">
              <a:spcBef>
                <a:spcPts val="0"/>
              </a:spcBef>
              <a:spcAft>
                <a:spcPts val="0"/>
              </a:spcAft>
              <a:buSzPts val="2000"/>
              <a:buChar char="-"/>
            </a:pPr>
            <a:r>
              <a:rPr lang="en" sz="2000"/>
              <a:t>Missingno</a:t>
            </a:r>
            <a:endParaRPr sz="2000"/>
          </a:p>
          <a:p>
            <a:pPr marL="457200" lvl="0" indent="-355600" algn="l" rtl="0">
              <a:spcBef>
                <a:spcPts val="0"/>
              </a:spcBef>
              <a:spcAft>
                <a:spcPts val="0"/>
              </a:spcAft>
              <a:buSzPts val="2000"/>
              <a:buChar char="-"/>
            </a:pPr>
            <a:r>
              <a:rPr lang="en" sz="2000"/>
              <a:t>Leather </a:t>
            </a:r>
            <a:endParaRPr sz="2000"/>
          </a:p>
        </p:txBody>
      </p:sp>
      <p:sp>
        <p:nvSpPr>
          <p:cNvPr id="527" name="Google Shape;527;p48"/>
          <p:cNvSpPr txBox="1">
            <a:spLocks noGrp="1"/>
          </p:cNvSpPr>
          <p:nvPr>
            <p:ph type="body" idx="1"/>
          </p:nvPr>
        </p:nvSpPr>
        <p:spPr>
          <a:xfrm>
            <a:off x="6241225" y="2061175"/>
            <a:ext cx="2167800" cy="2541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Pydot</a:t>
            </a:r>
            <a:endParaRPr sz="2000"/>
          </a:p>
          <a:p>
            <a:pPr marL="457200" lvl="0" indent="0" algn="l" rtl="0">
              <a:spcBef>
                <a:spcPts val="1600"/>
              </a:spcBef>
              <a:spcAft>
                <a:spcPts val="1600"/>
              </a:spcAft>
              <a:buNone/>
            </a:pP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49"/>
          <p:cNvPicPr preferRelativeResize="0"/>
          <p:nvPr/>
        </p:nvPicPr>
        <p:blipFill>
          <a:blip r:embed="rId3">
            <a:alphaModFix/>
          </a:blip>
          <a:stretch>
            <a:fillRect/>
          </a:stretch>
        </p:blipFill>
        <p:spPr>
          <a:xfrm>
            <a:off x="0" y="0"/>
            <a:ext cx="6513750" cy="4353977"/>
          </a:xfrm>
          <a:prstGeom prst="rect">
            <a:avLst/>
          </a:prstGeom>
          <a:noFill/>
          <a:ln>
            <a:noFill/>
          </a:ln>
        </p:spPr>
      </p:pic>
      <p:sp>
        <p:nvSpPr>
          <p:cNvPr id="533" name="Google Shape;533;p49"/>
          <p:cNvSpPr txBox="1"/>
          <p:nvPr/>
        </p:nvSpPr>
        <p:spPr>
          <a:xfrm>
            <a:off x="162550" y="4655850"/>
            <a:ext cx="6351300" cy="3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https://github.com/ft-interactive/chart-doctor/tree/master/visual-vocabulary</a:t>
            </a:r>
            <a:endParaRPr/>
          </a:p>
        </p:txBody>
      </p:sp>
      <p:sp>
        <p:nvSpPr>
          <p:cNvPr id="534" name="Google Shape;534;p49"/>
          <p:cNvSpPr txBox="1"/>
          <p:nvPr/>
        </p:nvSpPr>
        <p:spPr>
          <a:xfrm>
            <a:off x="6954750" y="847575"/>
            <a:ext cx="1404900" cy="13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The Chart Doctor</a:t>
            </a:r>
            <a:endParaRPr sz="2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tools</a:t>
            </a:r>
            <a:endParaRPr/>
          </a:p>
        </p:txBody>
      </p:sp>
      <p:sp>
        <p:nvSpPr>
          <p:cNvPr id="540" name="Google Shape;540;p5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Tableau </a:t>
            </a:r>
            <a:endParaRPr sz="2200"/>
          </a:p>
          <a:p>
            <a:pPr marL="457200" lvl="0" indent="-368300" algn="l" rtl="0">
              <a:spcBef>
                <a:spcPts val="0"/>
              </a:spcBef>
              <a:spcAft>
                <a:spcPts val="0"/>
              </a:spcAft>
              <a:buSzPts val="2200"/>
              <a:buChar char="-"/>
            </a:pPr>
            <a:r>
              <a:rPr lang="en" sz="2200"/>
              <a:t>R ggplot2 and others</a:t>
            </a:r>
            <a:endParaRPr sz="2200"/>
          </a:p>
          <a:p>
            <a:pPr marL="457200" lvl="0" indent="-368300" algn="l" rtl="0">
              <a:spcBef>
                <a:spcPts val="0"/>
              </a:spcBef>
              <a:spcAft>
                <a:spcPts val="0"/>
              </a:spcAft>
              <a:buSzPts val="2200"/>
              <a:buChar char="-"/>
            </a:pPr>
            <a:r>
              <a:rPr lang="en" sz="2200"/>
              <a:t>D3</a:t>
            </a:r>
            <a:endParaRPr sz="2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1"/>
          <p:cNvSpPr txBox="1">
            <a:spLocks noGrp="1"/>
          </p:cNvSpPr>
          <p:nvPr>
            <p:ph type="title" idx="4294967295"/>
          </p:nvPr>
        </p:nvSpPr>
        <p:spPr>
          <a:xfrm>
            <a:off x="1280575" y="2316950"/>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Next ... ipython tutorial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in Data Science can be used to:</a:t>
            </a:r>
            <a:endParaRPr/>
          </a:p>
        </p:txBody>
      </p:sp>
      <p:sp>
        <p:nvSpPr>
          <p:cNvPr id="298" name="Google Shape;298;p1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Explore data</a:t>
            </a:r>
            <a:endParaRPr sz="2200"/>
          </a:p>
          <a:p>
            <a:pPr marL="457200" lvl="0" indent="-368300" algn="l" rtl="0">
              <a:spcBef>
                <a:spcPts val="0"/>
              </a:spcBef>
              <a:spcAft>
                <a:spcPts val="0"/>
              </a:spcAft>
              <a:buSzPts val="2200"/>
              <a:buChar char="-"/>
            </a:pPr>
            <a:r>
              <a:rPr lang="en" sz="2200"/>
              <a:t>Analyze data </a:t>
            </a:r>
            <a:endParaRPr sz="2200"/>
          </a:p>
          <a:p>
            <a:pPr marL="457200" lvl="0" indent="-368300" algn="l" rtl="0">
              <a:spcBef>
                <a:spcPts val="0"/>
              </a:spcBef>
              <a:spcAft>
                <a:spcPts val="0"/>
              </a:spcAft>
              <a:buSzPts val="2200"/>
              <a:buChar char="-"/>
            </a:pPr>
            <a:r>
              <a:rPr lang="en" sz="2200"/>
              <a:t>Communicate findings </a:t>
            </a:r>
            <a:endParaRPr sz="2200"/>
          </a:p>
          <a:p>
            <a:pPr marL="457200" lvl="0" indent="-368300" algn="l" rtl="0">
              <a:lnSpc>
                <a:spcPct val="100000"/>
              </a:lnSpc>
              <a:spcBef>
                <a:spcPts val="0"/>
              </a:spcBef>
              <a:spcAft>
                <a:spcPts val="0"/>
              </a:spcAft>
              <a:buSzPts val="2200"/>
              <a:buChar char="-"/>
            </a:pPr>
            <a:r>
              <a:rPr lang="en" sz="2200"/>
              <a:t>Quickly draw attention to key messages</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824000" y="1613825"/>
            <a:ext cx="6520500" cy="18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 visualizations to communicate effectively?</a:t>
            </a:r>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Decide on what your visualization should convey</a:t>
            </a:r>
            <a:endParaRPr/>
          </a:p>
        </p:txBody>
      </p:sp>
      <p:sp>
        <p:nvSpPr>
          <p:cNvPr id="309" name="Google Shape;309;p18"/>
          <p:cNvSpPr txBox="1">
            <a:spLocks noGrp="1"/>
          </p:cNvSpPr>
          <p:nvPr>
            <p:ph type="body" idx="4294967295"/>
          </p:nvPr>
        </p:nvSpPr>
        <p:spPr>
          <a:xfrm>
            <a:off x="4313400" y="1408550"/>
            <a:ext cx="2891400" cy="1618200"/>
          </a:xfrm>
          <a:prstGeom prst="rect">
            <a:avLst/>
          </a:prstGeom>
          <a:solidFill>
            <a:srgbClr val="FFFFFF"/>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1600"/>
              </a:spcAft>
              <a:buNone/>
            </a:pPr>
            <a:r>
              <a:rPr lang="en" sz="2000">
                <a:solidFill>
                  <a:srgbClr val="000000"/>
                </a:solidFill>
                <a:latin typeface="Arial"/>
                <a:ea typeface="Arial"/>
                <a:cs typeface="Arial"/>
                <a:sym typeface="Arial"/>
              </a:rPr>
              <a:t>The style and structure of your visualization will depend on its purpose</a:t>
            </a:r>
            <a:endParaRPr sz="2000">
              <a:solidFill>
                <a:srgbClr val="000000"/>
              </a:solidFill>
              <a:latin typeface="Arial"/>
              <a:ea typeface="Arial"/>
              <a:cs typeface="Arial"/>
              <a:sym typeface="Arial"/>
            </a:endParaRPr>
          </a:p>
        </p:txBody>
      </p:sp>
      <p:sp>
        <p:nvSpPr>
          <p:cNvPr id="310" name="Google Shape;310;p18"/>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1</a:t>
            </a:r>
            <a:endParaRPr sz="3000">
              <a:solidFill>
                <a:srgbClr val="FFFFFF"/>
              </a:solidFill>
            </a:endParaRPr>
          </a:p>
        </p:txBody>
      </p:sp>
      <p:sp>
        <p:nvSpPr>
          <p:cNvPr id="311" name="Google Shape;311;p18"/>
          <p:cNvSpPr txBox="1">
            <a:spLocks noGrp="1"/>
          </p:cNvSpPr>
          <p:nvPr>
            <p:ph type="body" idx="4294967295"/>
          </p:nvPr>
        </p:nvSpPr>
        <p:spPr>
          <a:xfrm>
            <a:off x="4313400" y="3200925"/>
            <a:ext cx="2891400" cy="1618200"/>
          </a:xfrm>
          <a:prstGeom prst="rect">
            <a:avLst/>
          </a:prstGeom>
          <a:solidFill>
            <a:srgbClr val="FFFFFF"/>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1600"/>
              </a:spcAft>
              <a:buNone/>
            </a:pPr>
            <a:r>
              <a:rPr lang="en" sz="2000">
                <a:solidFill>
                  <a:srgbClr val="000000"/>
                </a:solidFill>
                <a:latin typeface="Arial"/>
                <a:ea typeface="Arial"/>
                <a:cs typeface="Arial"/>
                <a:sym typeface="Arial"/>
              </a:rPr>
              <a:t>Tell a good story with a clear message</a:t>
            </a:r>
            <a:endParaRPr sz="2000">
              <a:solidFill>
                <a:srgbClr val="000000"/>
              </a:solidFill>
              <a:latin typeface="Arial"/>
              <a:ea typeface="Arial"/>
              <a:cs typeface="Arial"/>
              <a:sym typeface="Arial"/>
            </a:endParaRPr>
          </a:p>
        </p:txBody>
      </p:sp>
      <p:sp>
        <p:nvSpPr>
          <p:cNvPr id="312" name="Google Shape;312;p18"/>
          <p:cNvSpPr txBox="1">
            <a:spLocks noGrp="1"/>
          </p:cNvSpPr>
          <p:nvPr>
            <p:ph type="body" idx="4294967295"/>
          </p:nvPr>
        </p:nvSpPr>
        <p:spPr>
          <a:xfrm>
            <a:off x="1210675" y="3200925"/>
            <a:ext cx="2891400" cy="1618200"/>
          </a:xfrm>
          <a:prstGeom prst="rect">
            <a:avLst/>
          </a:prstGeom>
          <a:solidFill>
            <a:srgbClr val="FFFFFF"/>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1600"/>
              </a:spcAft>
              <a:buNone/>
            </a:pPr>
            <a:r>
              <a:rPr lang="en" sz="2000">
                <a:solidFill>
                  <a:srgbClr val="000000"/>
                </a:solidFill>
                <a:latin typeface="Arial"/>
                <a:ea typeface="Arial"/>
                <a:cs typeface="Arial"/>
                <a:sym typeface="Arial"/>
              </a:rPr>
              <a:t>Design for a specific audience </a:t>
            </a:r>
            <a:endParaRPr sz="2000">
              <a:solidFill>
                <a:srgbClr val="000000"/>
              </a:solidFill>
              <a:latin typeface="Arial"/>
              <a:ea typeface="Arial"/>
              <a:cs typeface="Arial"/>
              <a:sym typeface="Arial"/>
            </a:endParaRPr>
          </a:p>
        </p:txBody>
      </p:sp>
      <p:sp>
        <p:nvSpPr>
          <p:cNvPr id="313" name="Google Shape;313;p18"/>
          <p:cNvSpPr txBox="1">
            <a:spLocks noGrp="1"/>
          </p:cNvSpPr>
          <p:nvPr>
            <p:ph type="body" idx="4294967295"/>
          </p:nvPr>
        </p:nvSpPr>
        <p:spPr>
          <a:xfrm>
            <a:off x="1210675" y="1408538"/>
            <a:ext cx="2891400" cy="16182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1600"/>
              </a:spcAft>
              <a:buNone/>
            </a:pPr>
            <a:r>
              <a:rPr lang="en" sz="2000">
                <a:solidFill>
                  <a:srgbClr val="FFFFFF"/>
                </a:solidFill>
                <a:latin typeface="Arial"/>
                <a:ea typeface="Arial"/>
                <a:cs typeface="Arial"/>
                <a:sym typeface="Arial"/>
              </a:rPr>
              <a:t>FOCUS ON THE DATA</a:t>
            </a:r>
            <a:endParaRPr sz="20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color and size to highlight and suppress information</a:t>
            </a:r>
            <a:endParaRPr/>
          </a:p>
        </p:txBody>
      </p:sp>
      <p:sp>
        <p:nvSpPr>
          <p:cNvPr id="319" name="Google Shape;319;p19"/>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2</a:t>
            </a:r>
            <a:endParaRPr sz="3000">
              <a:solidFill>
                <a:srgbClr val="FFFFFF"/>
              </a:solidFill>
            </a:endParaRPr>
          </a:p>
        </p:txBody>
      </p:sp>
      <p:pic>
        <p:nvPicPr>
          <p:cNvPr id="320" name="Google Shape;320;p19"/>
          <p:cNvPicPr preferRelativeResize="0"/>
          <p:nvPr/>
        </p:nvPicPr>
        <p:blipFill>
          <a:blip r:embed="rId3">
            <a:alphaModFix/>
          </a:blip>
          <a:stretch>
            <a:fillRect/>
          </a:stretch>
        </p:blipFill>
        <p:spPr>
          <a:xfrm>
            <a:off x="1650426" y="1081250"/>
            <a:ext cx="5843149" cy="3975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0"/>
          <p:cNvPicPr preferRelativeResize="0"/>
          <p:nvPr/>
        </p:nvPicPr>
        <p:blipFill>
          <a:blip r:embed="rId3">
            <a:alphaModFix/>
          </a:blip>
          <a:stretch>
            <a:fillRect/>
          </a:stretch>
        </p:blipFill>
        <p:spPr>
          <a:xfrm>
            <a:off x="2191129" y="152400"/>
            <a:ext cx="4761742"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21"/>
          <p:cNvPicPr preferRelativeResize="0"/>
          <p:nvPr/>
        </p:nvPicPr>
        <p:blipFill rotWithShape="1">
          <a:blip r:embed="rId3">
            <a:alphaModFix/>
          </a:blip>
          <a:srcRect l="209" r="199"/>
          <a:stretch/>
        </p:blipFill>
        <p:spPr>
          <a:xfrm>
            <a:off x="2191129" y="152400"/>
            <a:ext cx="4761743" cy="4838698"/>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906</Words>
  <Application>Microsoft Office PowerPoint</Application>
  <PresentationFormat>On-screen Show (16:9)</PresentationFormat>
  <Paragraphs>173</Paragraphs>
  <Slides>39</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Nunito</vt:lpstr>
      <vt:lpstr>Maven Pro</vt:lpstr>
      <vt:lpstr>Momentum</vt:lpstr>
      <vt:lpstr>Introduction to Data Visualization </vt:lpstr>
      <vt:lpstr>Instructor introductions … </vt:lpstr>
      <vt:lpstr>Why visualize data?</vt:lpstr>
      <vt:lpstr>Visualization in Data Science can be used to:</vt:lpstr>
      <vt:lpstr>How to use visualizations to communicate effectively? </vt:lpstr>
      <vt:lpstr>Decide on what your visualization should convey</vt:lpstr>
      <vt:lpstr>Use color and size to highlight and suppress information</vt:lpstr>
      <vt:lpstr>PowerPoint Presentation</vt:lpstr>
      <vt:lpstr>PowerPoint Presentation</vt:lpstr>
      <vt:lpstr>PowerPoint Presentation</vt:lpstr>
      <vt:lpstr>Use length and position to express quantitative information. Use color for categorical information</vt:lpstr>
      <vt:lpstr>Think carefully about color selection and usage </vt:lpstr>
      <vt:lpstr>Think carefully about color selection and usage </vt:lpstr>
      <vt:lpstr>Use all available space and proper scales</vt:lpstr>
      <vt:lpstr>Use text and labels to improve interpretation</vt:lpstr>
      <vt:lpstr>Balance complexity and clarity</vt:lpstr>
      <vt:lpstr>Balance complexity and clarity (infographics)</vt:lpstr>
      <vt:lpstr>Examples</vt:lpstr>
      <vt:lpstr>Bubbles</vt:lpstr>
      <vt:lpstr>Connected scatter  Correlogram Heatmap    </vt:lpstr>
      <vt:lpstr>Maps</vt:lpstr>
      <vt:lpstr>PowerPoint Presentation</vt:lpstr>
      <vt:lpstr>PowerPoint Presentation</vt:lpstr>
      <vt:lpstr>Bar plots</vt:lpstr>
      <vt:lpstr>Box plot Lollipop plot Word cloud</vt:lpstr>
      <vt:lpstr>Area/density plots</vt:lpstr>
      <vt:lpstr>Line plot (Stacked) area plot Stream chart</vt:lpstr>
      <vt:lpstr>Networks</vt:lpstr>
      <vt:lpstr>PowerPoint Presentation</vt:lpstr>
      <vt:lpstr>PowerPoint Presentation</vt:lpstr>
      <vt:lpstr>Bad visualizations </vt:lpstr>
      <vt:lpstr>PowerPoint Presentation</vt:lpstr>
      <vt:lpstr>PowerPoint Presentation</vt:lpstr>
      <vt:lpstr>PowerPoint Presentation</vt:lpstr>
      <vt:lpstr>Tools and Resources</vt:lpstr>
      <vt:lpstr>Python libraries</vt:lpstr>
      <vt:lpstr>PowerPoint Presentation</vt:lpstr>
      <vt:lpstr>Other tools</vt:lpstr>
      <vt:lpstr>Next ... ipython tutorial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 </dc:title>
  <dc:creator>folami</dc:creator>
  <cp:lastModifiedBy>folami</cp:lastModifiedBy>
  <cp:revision>1</cp:revision>
  <dcterms:modified xsi:type="dcterms:W3CDTF">2018-11-17T15:40:37Z</dcterms:modified>
</cp:coreProperties>
</file>